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Override PartName="/ppt/activeX/activeX1.xml" ContentType="application/vnd.ms-office.activeX+xml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9"/>
  </p:notesMasterIdLst>
  <p:sldIdLst>
    <p:sldId id="286" r:id="rId2"/>
    <p:sldId id="333" r:id="rId3"/>
    <p:sldId id="276" r:id="rId4"/>
    <p:sldId id="324" r:id="rId5"/>
    <p:sldId id="325" r:id="rId6"/>
    <p:sldId id="329" r:id="rId7"/>
    <p:sldId id="331" r:id="rId8"/>
  </p:sldIdLst>
  <p:sldSz cx="9144000" cy="6858000" type="screen4x3"/>
  <p:notesSz cx="6670675" cy="98758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umimoji="1" sz="9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9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9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9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9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9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umimoji="1" sz="9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umimoji="1" sz="9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umimoji="1" sz="9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F4FCC4"/>
    <a:srgbClr val="CCFFFF"/>
    <a:srgbClr val="99CCFF"/>
    <a:srgbClr val="FBFEE6"/>
    <a:srgbClr val="663300"/>
    <a:srgbClr val="CCFF99"/>
    <a:srgbClr val="9ED600"/>
    <a:srgbClr val="CC99FF"/>
    <a:srgbClr val="CCCC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99" autoAdjust="0"/>
    <p:restoredTop sz="95747" autoAdjust="0"/>
  </p:normalViewPr>
  <p:slideViewPr>
    <p:cSldViewPr>
      <p:cViewPr>
        <p:scale>
          <a:sx n="75" d="100"/>
          <a:sy n="75" d="100"/>
        </p:scale>
        <p:origin x="-1824" y="-3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activeX/activeX1.xml><?xml version="1.0" encoding="utf-8"?>
<ax:ocx xmlns:ax="http://schemas.microsoft.com/office/2006/activeX" xmlns:r="http://schemas.openxmlformats.org/officeDocument/2006/relationships" ax:classid="{978C9E23-D4B0-11CE-BF2D-00AA003F40D0}" ax:persistence="persistPropertyBag">
  <ax:ocxPr ax:name="ForeColor" ax:value="10027008"/>
  <ax:ocxPr ax:name="BackColor" ax:value="16777215"/>
  <ax:ocxPr ax:name="Caption" ax:value="Label1"/>
  <ax:ocxPr ax:name="Size" ax:value="16933;11298"/>
  <ax:ocxPr ax:name="FontName" ax:value="Arial"/>
  <ax:ocxPr ax:name="FontHeight" ax:value="285"/>
  <ax:ocxPr ax:name="FontCharSet" ax:value="204"/>
  <ax:ocxPr ax:name="FontPitchAndFamily" ax:value="2"/>
</ax:ocx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\\MINFIN1\WORK\TABL\TEXT\&#1054;&#1090;&#1076;&#1077;&#1083;%20&#1055;&#1041;%20&#1080;%20&#1040;\0720%20(&#1076;&#1086;&#1082;&#1083;&#1072;&#1076;&#1099;)\&#1080;&#1089;&#1087;&#1086;&#1083;&#1085;&#1077;&#1085;&#1080;&#1077;%20&#1082;&#1086;&#1085;&#1089;&#1086;&#1083;&#1080;&#1076;&#1080;&#1088;&#1086;&#1074;&#1072;&#1085;&#1085;&#1086;&#1075;&#1086;%20&#1073;&#1102;&#1076;&#1078;&#1077;&#1090;&#1072;%20&#1059;&#1056;,%20&#1073;&#1102;&#1076;&#1078;&#1077;&#1090;&#1072;%20&#1059;&#1056;\2010%20&#1075;&#1086;&#1076;\&#1048;&#1090;&#1086;&#1075;&#1080;%201%20&#1082;&#1074;&#1072;&#1088;&#1090;&#1072;&#1083;&#1072;\&#1050;&#1086;&#1083;&#1083;&#1077;&#1075;&#1080;&#1103;%2012.05.2010\&#1076;&#1083;&#1103;%20&#1089;&#1083;&#1072;&#1081;&#1076;&#1086;&#1074;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7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6.2080694237250635E-2"/>
          <c:y val="8.3479321155140243E-2"/>
          <c:w val="0.7326524009941866"/>
          <c:h val="0.784133898580706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explosion val="1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Pt>
            <c:idx val="1"/>
            <c:explosion val="10"/>
            <c:spPr>
              <a:solidFill>
                <a:schemeClr val="bg2">
                  <a:lumMod val="20000"/>
                  <a:lumOff val="80000"/>
                </a:schemeClr>
              </a:solidFill>
            </c:spPr>
          </c:dPt>
          <c:cat>
            <c:strRef>
              <c:f>Лист1!$A$2:$A$3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80</c:v>
                </c:pt>
                <c:pt idx="1">
                  <c:v>20</c:v>
                </c:pt>
              </c:numCache>
            </c:numRef>
          </c:val>
        </c:ser>
      </c:pie3D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"/>
          <c:y val="7.2778851394852175E-6"/>
          <c:w val="0.92331208358927996"/>
          <c:h val="0.95418079726068761"/>
        </c:manualLayout>
      </c:layout>
      <c:barChart>
        <c:barDir val="col"/>
        <c:grouping val="clustered"/>
        <c:ser>
          <c:idx val="5"/>
          <c:order val="0"/>
          <c:spPr>
            <a:solidFill>
              <a:srgbClr val="E989EB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0"/>
            <c:spPr>
              <a:solidFill>
                <a:srgbClr val="87201D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val>
            <c:numRef>
              <c:f>Лист1!$AB$115</c:f>
              <c:numCache>
                <c:formatCode>General</c:formatCode>
                <c:ptCount val="1"/>
              </c:numCache>
            </c:numRef>
          </c:val>
        </c:ser>
        <c:ser>
          <c:idx val="4"/>
          <c:order val="1"/>
          <c:spPr>
            <a:solidFill>
              <a:srgbClr val="8A7A1A"/>
            </a:solidFill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val>
            <c:numRef>
              <c:f>Лист1!$AB$114</c:f>
              <c:numCache>
                <c:formatCode>General</c:formatCode>
                <c:ptCount val="1"/>
              </c:numCache>
            </c:numRef>
          </c:val>
        </c:ser>
        <c:axId val="68737280"/>
        <c:axId val="68743168"/>
      </c:barChart>
      <c:catAx>
        <c:axId val="68737280"/>
        <c:scaling>
          <c:orientation val="minMax"/>
        </c:scaling>
        <c:delete val="1"/>
        <c:axPos val="b"/>
        <c:tickLblPos val="none"/>
        <c:crossAx val="68743168"/>
        <c:crosses val="autoZero"/>
        <c:auto val="1"/>
        <c:lblAlgn val="ctr"/>
        <c:lblOffset val="100"/>
      </c:catAx>
      <c:valAx>
        <c:axId val="68743168"/>
        <c:scaling>
          <c:orientation val="minMax"/>
        </c:scaling>
        <c:delete val="1"/>
        <c:axPos val="l"/>
        <c:numFmt formatCode="General" sourceLinked="1"/>
        <c:tickLblPos val="none"/>
        <c:crossAx val="68737280"/>
        <c:crosses val="autoZero"/>
        <c:crossBetween val="between"/>
      </c:valAx>
      <c:spPr>
        <a:noFill/>
        <a:ln w="25400">
          <a:noFill/>
        </a:ln>
      </c:spPr>
    </c:plotArea>
    <c:plotVisOnly val="1"/>
  </c:chart>
  <c:spPr>
    <a:noFill/>
    <a:ln>
      <a:noFill/>
    </a:ln>
  </c:spPr>
  <c:externalData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890322" cy="4931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550" tIns="44275" rIns="88550" bIns="44275" numCol="1" anchor="t" anchorCtr="0" compatLnSpc="1">
            <a:prstTxWarp prst="textNoShape">
              <a:avLst/>
            </a:prstTxWarp>
          </a:bodyPr>
          <a:lstStyle>
            <a:lvl1pPr>
              <a:defRPr kumimoji="0" sz="1200" dirty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835" y="1"/>
            <a:ext cx="2890322" cy="4931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550" tIns="44275" rIns="88550" bIns="44275" numCol="1" anchor="t" anchorCtr="0" compatLnSpc="1">
            <a:prstTxWarp prst="textNoShape">
              <a:avLst/>
            </a:prstTxWarp>
          </a:bodyPr>
          <a:lstStyle>
            <a:lvl1pPr algn="r">
              <a:defRPr kumimoji="0" sz="1200" dirty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66775" y="741363"/>
            <a:ext cx="4937125" cy="37036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65" y="4691335"/>
            <a:ext cx="5337147" cy="4443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550" tIns="44275" rIns="88550" bIns="442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9565"/>
            <a:ext cx="2890322" cy="4947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550" tIns="44275" rIns="88550" bIns="44275" numCol="1" anchor="b" anchorCtr="0" compatLnSpc="1">
            <a:prstTxWarp prst="textNoShape">
              <a:avLst/>
            </a:prstTxWarp>
          </a:bodyPr>
          <a:lstStyle>
            <a:lvl1pPr>
              <a:defRPr kumimoji="0" sz="1200" dirty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835" y="9379565"/>
            <a:ext cx="2890322" cy="4947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550" tIns="44275" rIns="88550" bIns="44275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Arial" charset="0"/>
              </a:defRPr>
            </a:lvl1pPr>
          </a:lstStyle>
          <a:p>
            <a:pPr>
              <a:defRPr/>
            </a:pPr>
            <a:fld id="{B1291CFD-6F31-444C-897E-8650BC079A1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 txBox="1">
            <a:spLocks noGrp="1" noChangeArrowheads="1"/>
          </p:cNvSpPr>
          <p:nvPr/>
        </p:nvSpPr>
        <p:spPr bwMode="auto">
          <a:xfrm>
            <a:off x="3778835" y="9379565"/>
            <a:ext cx="2890322" cy="4947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56" tIns="45223" rIns="90456" bIns="45223" anchor="b"/>
          <a:lstStyle/>
          <a:p>
            <a:pPr algn="r" defTabSz="902532"/>
            <a:fld id="{33B5D492-1CBF-47CB-9125-23A085607484}" type="slidenum">
              <a:rPr kumimoji="0" lang="ru-RU" sz="1200"/>
              <a:pPr algn="r" defTabSz="902532"/>
              <a:t>2</a:t>
            </a:fld>
            <a:endParaRPr kumimoji="0" lang="ru-RU" sz="1200" dirty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2650" y="739775"/>
            <a:ext cx="4935538" cy="3703638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5245" y="4694436"/>
            <a:ext cx="5340186" cy="4441646"/>
          </a:xfrm>
          <a:noFill/>
          <a:ln/>
        </p:spPr>
        <p:txBody>
          <a:bodyPr lIns="90456" tIns="45223" rIns="90456" bIns="45223"/>
          <a:lstStyle/>
          <a:p>
            <a:pPr eaLnBrk="1" hangingPunct="1"/>
            <a:endParaRPr lang="ru-R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77800" y="230188"/>
            <a:ext cx="203200" cy="6503987"/>
            <a:chOff x="112" y="145"/>
            <a:chExt cx="128" cy="4097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 flipH="1">
              <a:off x="192" y="162"/>
              <a:ext cx="48" cy="408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112" y="145"/>
              <a:ext cx="48" cy="3941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0" lang="ru-RU" sz="2400" dirty="0"/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8793163" y="220663"/>
            <a:ext cx="198437" cy="6408737"/>
            <a:chOff x="5539" y="139"/>
            <a:chExt cx="125" cy="4037"/>
          </a:xfrm>
        </p:grpSpPr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 rot="-10800000" flipH="1" flipV="1">
              <a:off x="5621" y="139"/>
              <a:ext cx="43" cy="39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 rot="10800000" flipV="1">
              <a:off x="5539" y="240"/>
              <a:ext cx="49" cy="3936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</p:grpSp>
      <p:grpSp>
        <p:nvGrpSpPr>
          <p:cNvPr id="10" name="Group 10"/>
          <p:cNvGrpSpPr>
            <a:grpSpLocks/>
          </p:cNvGrpSpPr>
          <p:nvPr/>
        </p:nvGrpSpPr>
        <p:grpSpPr bwMode="auto">
          <a:xfrm>
            <a:off x="412750" y="6477000"/>
            <a:ext cx="8686800" cy="228600"/>
            <a:chOff x="260" y="4080"/>
            <a:chExt cx="5472" cy="144"/>
          </a:xfrm>
        </p:grpSpPr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 rot="5400000" flipV="1">
              <a:off x="2972" y="1368"/>
              <a:ext cx="48" cy="547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 rot="5400000" flipV="1">
              <a:off x="2914" y="1522"/>
              <a:ext cx="48" cy="535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</p:grpSp>
      <p:grpSp>
        <p:nvGrpSpPr>
          <p:cNvPr id="13" name="Group 13"/>
          <p:cNvGrpSpPr>
            <a:grpSpLocks/>
          </p:cNvGrpSpPr>
          <p:nvPr/>
        </p:nvGrpSpPr>
        <p:grpSpPr bwMode="auto">
          <a:xfrm>
            <a:off x="76200" y="176213"/>
            <a:ext cx="8745538" cy="161925"/>
            <a:chOff x="48" y="111"/>
            <a:chExt cx="5509" cy="102"/>
          </a:xfrm>
        </p:grpSpPr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 rot="5400000" flipV="1">
              <a:off x="2783" y="-2624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</p:grpSp>
      <p:pic>
        <p:nvPicPr>
          <p:cNvPr id="16" name="Picture 19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381750"/>
            <a:ext cx="50323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0" descr="gerb_UR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04250" y="0"/>
            <a:ext cx="5397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 anchorCtr="1"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667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8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085EEC-0189-4B6D-AE72-F683C2DC4C1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F51E-26F5-4BD1-9685-263505F6D87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38900" y="381000"/>
            <a:ext cx="2019300" cy="5562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81000" y="381000"/>
            <a:ext cx="5905500" cy="55626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82BA4F-3C60-43CA-AED8-4D339887229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F975B6-90CC-4B2E-A8E3-956FA344F13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0BB017-C6A4-465F-82C1-765069C87B7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005E2D-4411-4815-92B2-D569B1C44DE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69FF22-AC0C-4915-A2BB-C7CB08EEF23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7BBBC-5B4A-440A-9631-7FC1E590E61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697330-C616-4F83-8164-F85507EFFED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093D1F-15DD-4DC9-A9FD-C3A9621DA46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D0B278-A033-4123-8D40-E15ADD77905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81000"/>
            <a:ext cx="8001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0150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dirty="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0150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dirty="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0150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fld id="{AAE7F364-5FF7-457D-B587-E949F5CD786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grpSp>
        <p:nvGrpSpPr>
          <p:cNvPr id="5127" name="Group 7"/>
          <p:cNvGrpSpPr>
            <a:grpSpLocks/>
          </p:cNvGrpSpPr>
          <p:nvPr/>
        </p:nvGrpSpPr>
        <p:grpSpPr bwMode="auto">
          <a:xfrm>
            <a:off x="177800" y="230188"/>
            <a:ext cx="203200" cy="6503987"/>
            <a:chOff x="112" y="145"/>
            <a:chExt cx="128" cy="4097"/>
          </a:xfrm>
        </p:grpSpPr>
        <p:sp>
          <p:nvSpPr>
            <p:cNvPr id="15368" name="Rectangle 8"/>
            <p:cNvSpPr>
              <a:spLocks noChangeArrowheads="1"/>
            </p:cNvSpPr>
            <p:nvPr/>
          </p:nvSpPr>
          <p:spPr bwMode="auto">
            <a:xfrm flipH="1">
              <a:off x="192" y="162"/>
              <a:ext cx="48" cy="408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15369" name="Rectangle 9"/>
            <p:cNvSpPr>
              <a:spLocks noChangeArrowheads="1"/>
            </p:cNvSpPr>
            <p:nvPr/>
          </p:nvSpPr>
          <p:spPr bwMode="auto">
            <a:xfrm>
              <a:off x="112" y="145"/>
              <a:ext cx="48" cy="3941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0" lang="ru-RU" sz="2400" dirty="0"/>
            </a:p>
          </p:txBody>
        </p:sp>
      </p:grpSp>
      <p:grpSp>
        <p:nvGrpSpPr>
          <p:cNvPr id="5128" name="Group 10"/>
          <p:cNvGrpSpPr>
            <a:grpSpLocks/>
          </p:cNvGrpSpPr>
          <p:nvPr/>
        </p:nvGrpSpPr>
        <p:grpSpPr bwMode="auto">
          <a:xfrm>
            <a:off x="8793163" y="220663"/>
            <a:ext cx="198437" cy="6408737"/>
            <a:chOff x="5539" y="139"/>
            <a:chExt cx="125" cy="4037"/>
          </a:xfrm>
        </p:grpSpPr>
        <p:sp>
          <p:nvSpPr>
            <p:cNvPr id="15371" name="Rectangle 11"/>
            <p:cNvSpPr>
              <a:spLocks noChangeArrowheads="1"/>
            </p:cNvSpPr>
            <p:nvPr/>
          </p:nvSpPr>
          <p:spPr bwMode="auto">
            <a:xfrm rot="-10800000" flipH="1" flipV="1">
              <a:off x="5621" y="139"/>
              <a:ext cx="43" cy="39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15372" name="Rectangle 12"/>
            <p:cNvSpPr>
              <a:spLocks noChangeArrowheads="1"/>
            </p:cNvSpPr>
            <p:nvPr/>
          </p:nvSpPr>
          <p:spPr bwMode="auto">
            <a:xfrm rot="10800000" flipV="1">
              <a:off x="5539" y="240"/>
              <a:ext cx="49" cy="3936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</p:grpSp>
      <p:grpSp>
        <p:nvGrpSpPr>
          <p:cNvPr id="5129" name="Group 13"/>
          <p:cNvGrpSpPr>
            <a:grpSpLocks/>
          </p:cNvGrpSpPr>
          <p:nvPr/>
        </p:nvGrpSpPr>
        <p:grpSpPr bwMode="auto">
          <a:xfrm>
            <a:off x="412750" y="6477000"/>
            <a:ext cx="8686800" cy="228600"/>
            <a:chOff x="260" y="4080"/>
            <a:chExt cx="5472" cy="144"/>
          </a:xfrm>
        </p:grpSpPr>
        <p:sp>
          <p:nvSpPr>
            <p:cNvPr id="15374" name="Rectangle 14"/>
            <p:cNvSpPr>
              <a:spLocks noChangeArrowheads="1"/>
            </p:cNvSpPr>
            <p:nvPr/>
          </p:nvSpPr>
          <p:spPr bwMode="auto">
            <a:xfrm rot="5400000" flipV="1">
              <a:off x="2972" y="1368"/>
              <a:ext cx="48" cy="547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15375" name="Rectangle 15"/>
            <p:cNvSpPr>
              <a:spLocks noChangeArrowheads="1"/>
            </p:cNvSpPr>
            <p:nvPr/>
          </p:nvSpPr>
          <p:spPr bwMode="auto">
            <a:xfrm rot="5400000" flipV="1">
              <a:off x="2914" y="1522"/>
              <a:ext cx="48" cy="535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</p:grpSp>
      <p:grpSp>
        <p:nvGrpSpPr>
          <p:cNvPr id="5130" name="Group 16"/>
          <p:cNvGrpSpPr>
            <a:grpSpLocks/>
          </p:cNvGrpSpPr>
          <p:nvPr/>
        </p:nvGrpSpPr>
        <p:grpSpPr bwMode="auto">
          <a:xfrm>
            <a:off x="76200" y="176213"/>
            <a:ext cx="8745538" cy="161925"/>
            <a:chOff x="48" y="111"/>
            <a:chExt cx="5509" cy="102"/>
          </a:xfrm>
        </p:grpSpPr>
        <p:sp>
          <p:nvSpPr>
            <p:cNvPr id="15377" name="Rectangle 17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15378" name="Rectangle 18"/>
            <p:cNvSpPr>
              <a:spLocks noChangeArrowheads="1"/>
            </p:cNvSpPr>
            <p:nvPr/>
          </p:nvSpPr>
          <p:spPr bwMode="auto">
            <a:xfrm rot="5400000" flipV="1">
              <a:off x="2783" y="-2624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</p:grp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71438" y="176213"/>
            <a:ext cx="8745537" cy="161925"/>
            <a:chOff x="48" y="111"/>
            <a:chExt cx="5509" cy="102"/>
          </a:xfrm>
        </p:grpSpPr>
        <p:sp>
          <p:nvSpPr>
            <p:cNvPr id="15380" name="Rectangle 20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15381" name="Rectangle 21"/>
            <p:cNvSpPr>
              <a:spLocks noChangeArrowheads="1"/>
            </p:cNvSpPr>
            <p:nvPr/>
          </p:nvSpPr>
          <p:spPr bwMode="auto">
            <a:xfrm rot="5400000" flipV="1">
              <a:off x="2784" y="-2625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_____Microsoft_Office_Excel_97-20032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16113"/>
            <a:ext cx="9144000" cy="3025775"/>
          </a:xfrm>
        </p:spPr>
        <p:txBody>
          <a:bodyPr tIns="0" bIns="0"/>
          <a:lstStyle/>
          <a:p>
            <a:pPr algn="ctr" eaLnBrk="1" hangingPunct="1">
              <a:lnSpc>
                <a:spcPts val="4700"/>
              </a:lnSpc>
              <a:spcBef>
                <a:spcPts val="0"/>
              </a:spcBef>
              <a:buFontTx/>
              <a:buNone/>
              <a:defRPr/>
            </a:pPr>
            <a:r>
              <a:rPr lang="ru-RU" sz="44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Исполнение бюджета </a:t>
            </a:r>
          </a:p>
          <a:p>
            <a:pPr algn="ctr" eaLnBrk="1" hangingPunct="1">
              <a:lnSpc>
                <a:spcPts val="4700"/>
              </a:lnSpc>
              <a:spcBef>
                <a:spcPts val="0"/>
              </a:spcBef>
              <a:buFontTx/>
              <a:buNone/>
              <a:defRPr/>
            </a:pPr>
            <a:r>
              <a:rPr lang="ru-RU" sz="44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Удмуртской Республики </a:t>
            </a:r>
          </a:p>
          <a:p>
            <a:pPr algn="ctr" eaLnBrk="1" hangingPunct="1">
              <a:lnSpc>
                <a:spcPts val="4700"/>
              </a:lnSpc>
              <a:spcBef>
                <a:spcPts val="0"/>
              </a:spcBef>
              <a:buFontTx/>
              <a:buNone/>
              <a:defRPr/>
            </a:pPr>
            <a:r>
              <a:rPr lang="ru-RU" sz="44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за </a:t>
            </a:r>
            <a:r>
              <a:rPr lang="ru-RU" sz="44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первое полугодие 2016 года</a:t>
            </a:r>
            <a:endParaRPr lang="ru-RU" sz="44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  <p:sp>
        <p:nvSpPr>
          <p:cNvPr id="1029" name="WordArt 2"/>
          <p:cNvSpPr>
            <a:spLocks noChangeArrowheads="1" noChangeShapeType="1" noTextEdit="1"/>
          </p:cNvSpPr>
          <p:nvPr/>
        </p:nvSpPr>
        <p:spPr bwMode="auto">
          <a:xfrm>
            <a:off x="3357563" y="0"/>
            <a:ext cx="5219700" cy="1889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1800" b="1" i="1" kern="10" spc="180">
                <a:ln w="9525">
                  <a:solidFill>
                    <a:srgbClr val="80808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Monotype Corsiva"/>
              </a:rPr>
              <a:t>Министерство финансов Удмуртской Республики</a:t>
            </a: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611560" y="5072074"/>
            <a:ext cx="8748712" cy="1380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lnSpc>
                <a:spcPts val="2800"/>
              </a:lnSpc>
            </a:pPr>
            <a:endParaRPr kumimoji="0" lang="ru-RU" sz="28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1031" name="Picture 2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40763" y="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95288" y="5072074"/>
            <a:ext cx="8748712" cy="1380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9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9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9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9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9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9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9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9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9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lnSpc>
                <a:spcPts val="2800"/>
              </a:lnSpc>
            </a:pPr>
            <a:endParaRPr kumimoji="0" lang="ru-RU" sz="2800" b="1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  <p:controls>
      <p:control spid="1026" name="SapphireHiddenControl" r:id="rId2" imgW="6095880" imgH="406728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" name="Диаграмма 34"/>
          <p:cNvGraphicFramePr/>
          <p:nvPr/>
        </p:nvGraphicFramePr>
        <p:xfrm>
          <a:off x="500034" y="1714488"/>
          <a:ext cx="4000528" cy="3071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285728"/>
            <a:ext cx="9144000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defTabSz="912813">
              <a:lnSpc>
                <a:spcPts val="2500"/>
              </a:lnSpc>
            </a:pPr>
            <a:r>
              <a:rPr kumimoji="0" lang="ru-RU" sz="2600" b="1" dirty="0">
                <a:solidFill>
                  <a:srgbClr val="800000"/>
                </a:solidFill>
                <a:latin typeface="Calibri" pitchFamily="34" charset="0"/>
              </a:rPr>
              <a:t>Структура доходов бюджета </a:t>
            </a:r>
            <a:br>
              <a:rPr kumimoji="0" lang="ru-RU" sz="2600" b="1" dirty="0">
                <a:solidFill>
                  <a:srgbClr val="800000"/>
                </a:solidFill>
                <a:latin typeface="Calibri" pitchFamily="34" charset="0"/>
              </a:rPr>
            </a:br>
            <a:r>
              <a:rPr kumimoji="0" lang="ru-RU" sz="2600" b="1" dirty="0">
                <a:solidFill>
                  <a:srgbClr val="800000"/>
                </a:solidFill>
                <a:latin typeface="Calibri" pitchFamily="34" charset="0"/>
              </a:rPr>
              <a:t>Удмуртской Республики </a:t>
            </a:r>
            <a:r>
              <a:rPr kumimoji="0" lang="ru-RU" sz="2600" b="1" dirty="0" smtClean="0">
                <a:solidFill>
                  <a:srgbClr val="800000"/>
                </a:solidFill>
                <a:latin typeface="Calibri" pitchFamily="34" charset="0"/>
              </a:rPr>
              <a:t>в 1 полугодии 2016 года</a:t>
            </a:r>
            <a:endParaRPr kumimoji="0" lang="ru-RU" sz="2600" b="1" dirty="0">
              <a:solidFill>
                <a:srgbClr val="800000"/>
              </a:solidFill>
              <a:latin typeface="Calibri" pitchFamily="34" charset="0"/>
            </a:endParaRPr>
          </a:p>
        </p:txBody>
      </p:sp>
      <p:sp>
        <p:nvSpPr>
          <p:cNvPr id="30" name="AutoShape 29"/>
          <p:cNvSpPr>
            <a:spLocks/>
          </p:cNvSpPr>
          <p:nvPr/>
        </p:nvSpPr>
        <p:spPr bwMode="auto">
          <a:xfrm rot="17829443">
            <a:off x="2000671" y="3207603"/>
            <a:ext cx="269875" cy="2316163"/>
          </a:xfrm>
          <a:prstGeom prst="leftBrace">
            <a:avLst>
              <a:gd name="adj1" fmla="val 53395"/>
              <a:gd name="adj2" fmla="val 50213"/>
            </a:avLst>
          </a:prstGeom>
          <a:noFill/>
          <a:ln w="25400">
            <a:solidFill>
              <a:schemeClr val="tx2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250825" y="1341438"/>
            <a:ext cx="2286000" cy="863600"/>
          </a:xfrm>
          <a:prstGeom prst="rect">
            <a:avLst/>
          </a:prstGeom>
          <a:solidFill>
            <a:srgbClr val="FFFFFF"/>
          </a:solidFill>
          <a:ln w="28575">
            <a:noFill/>
            <a:miter lim="800000"/>
            <a:headEnd/>
            <a:tailEnd/>
          </a:ln>
          <a:effectLst/>
        </p:spPr>
        <p:txBody>
          <a:bodyPr lIns="18000" rIns="18000" anchor="ctr"/>
          <a:lstStyle/>
          <a:p>
            <a:pPr algn="ctr">
              <a:lnSpc>
                <a:spcPts val="2000"/>
              </a:lnSpc>
              <a:defRPr/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itchFamily="34" charset="0"/>
              </a:rPr>
              <a:t>Безвозмездные поступления</a:t>
            </a:r>
          </a:p>
          <a:p>
            <a:pPr algn="ctr">
              <a:lnSpc>
                <a:spcPts val="2000"/>
              </a:lnSpc>
              <a:defRPr/>
            </a:pPr>
            <a:r>
              <a:rPr lang="ru-RU" sz="2000" b="1" u="sng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5 697 млн.руб</a:t>
            </a:r>
            <a:r>
              <a:rPr lang="ru-RU" sz="2000" b="1" u="sng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.</a:t>
            </a:r>
          </a:p>
        </p:txBody>
      </p:sp>
      <p:graphicFrame>
        <p:nvGraphicFramePr>
          <p:cNvPr id="34" name="Диаграмма 33"/>
          <p:cNvGraphicFramePr/>
          <p:nvPr/>
        </p:nvGraphicFramePr>
        <p:xfrm>
          <a:off x="4067944" y="0"/>
          <a:ext cx="3643338" cy="6457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225" name="Text Box 33"/>
          <p:cNvSpPr txBox="1">
            <a:spLocks noChangeArrowheads="1"/>
          </p:cNvSpPr>
          <p:nvPr/>
        </p:nvSpPr>
        <p:spPr bwMode="auto">
          <a:xfrm>
            <a:off x="2500298" y="2857496"/>
            <a:ext cx="928694" cy="298810"/>
          </a:xfrm>
          <a:prstGeom prst="rect">
            <a:avLst/>
          </a:prstGeom>
          <a:solidFill>
            <a:srgbClr val="FFFFFF"/>
          </a:solidFill>
          <a:ln w="38100" algn="ctr">
            <a:solidFill>
              <a:srgbClr val="FF7C80"/>
            </a:solidFill>
            <a:miter lim="800000"/>
            <a:headEnd/>
            <a:tailEnd/>
          </a:ln>
        </p:spPr>
        <p:txBody>
          <a:bodyPr wrap="square" tIns="10800" bIns="10800">
            <a:spAutoFit/>
          </a:bodyPr>
          <a:lstStyle/>
          <a:p>
            <a:pPr algn="ctr" eaLnBrk="0" hangingPunct="0"/>
            <a:r>
              <a:rPr kumimoji="0" lang="ru-RU" sz="1800" b="1" dirty="0" smtClean="0">
                <a:latin typeface="Calibri" pitchFamily="34" charset="0"/>
              </a:rPr>
              <a:t>81 %</a:t>
            </a:r>
            <a:endParaRPr kumimoji="0" lang="ru-RU" sz="1800" b="1" dirty="0">
              <a:latin typeface="Calibri" pitchFamily="34" charset="0"/>
            </a:endParaRPr>
          </a:p>
        </p:txBody>
      </p:sp>
      <p:sp>
        <p:nvSpPr>
          <p:cNvPr id="9226" name="Text Box 33"/>
          <p:cNvSpPr txBox="1">
            <a:spLocks noChangeArrowheads="1"/>
          </p:cNvSpPr>
          <p:nvPr/>
        </p:nvSpPr>
        <p:spPr bwMode="auto">
          <a:xfrm>
            <a:off x="1142976" y="2285992"/>
            <a:ext cx="857256" cy="298810"/>
          </a:xfrm>
          <a:prstGeom prst="rect">
            <a:avLst/>
          </a:prstGeom>
          <a:solidFill>
            <a:srgbClr val="FFFFFF"/>
          </a:solidFill>
          <a:ln w="38100" algn="ctr">
            <a:solidFill>
              <a:srgbClr val="00B0F0"/>
            </a:solidFill>
            <a:miter lim="800000"/>
            <a:headEnd/>
            <a:tailEnd/>
          </a:ln>
        </p:spPr>
        <p:txBody>
          <a:bodyPr wrap="square" tIns="10800" bIns="10800">
            <a:spAutoFit/>
          </a:bodyPr>
          <a:lstStyle/>
          <a:p>
            <a:pPr algn="ctr" eaLnBrk="0" hangingPunct="0"/>
            <a:r>
              <a:rPr kumimoji="0" lang="ru-RU" sz="1800" b="1" dirty="0" smtClean="0">
                <a:latin typeface="Calibri" pitchFamily="34" charset="0"/>
              </a:rPr>
              <a:t>19 %</a:t>
            </a:r>
            <a:endParaRPr kumimoji="0" lang="ru-RU" sz="1800" b="1" dirty="0">
              <a:latin typeface="Calibri" pitchFamily="34" charset="0"/>
            </a:endParaRPr>
          </a:p>
        </p:txBody>
      </p:sp>
      <p:sp>
        <p:nvSpPr>
          <p:cNvPr id="9231" name="Text Box 5"/>
          <p:cNvSpPr>
            <a:spLocks noChangeArrowheads="1"/>
          </p:cNvSpPr>
          <p:nvPr/>
        </p:nvSpPr>
        <p:spPr bwMode="auto">
          <a:xfrm>
            <a:off x="6643702" y="1142984"/>
            <a:ext cx="1928812" cy="890326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38100" algn="ctr">
            <a:solidFill>
              <a:srgbClr val="0070C0"/>
            </a:solidFill>
            <a:miter lim="800000"/>
            <a:headEnd/>
            <a:tailEnd/>
          </a:ln>
        </p:spPr>
        <p:txBody>
          <a:bodyPr wrap="square" lIns="18000" tIns="10800" rIns="18000" bIns="10800">
            <a:spAutoFit/>
          </a:bodyPr>
          <a:lstStyle/>
          <a:p>
            <a:pPr algn="ctr" defTabSz="912813" fontAlgn="ctr">
              <a:lnSpc>
                <a:spcPts val="1500"/>
              </a:lnSpc>
            </a:pPr>
            <a:r>
              <a:rPr kumimoji="0" lang="ru-RU" sz="1600" b="1" dirty="0">
                <a:latin typeface="Calibri" pitchFamily="34" charset="0"/>
              </a:rPr>
              <a:t>Налог на прибыль </a:t>
            </a:r>
            <a:r>
              <a:rPr kumimoji="0" lang="ru-RU" sz="1600" b="1" dirty="0" smtClean="0">
                <a:latin typeface="Calibri" pitchFamily="34" charset="0"/>
              </a:rPr>
              <a:t>организаций             11 593 </a:t>
            </a:r>
            <a:r>
              <a:rPr kumimoji="0" lang="ru-RU" sz="1600" b="1" u="sng" dirty="0" smtClean="0">
                <a:latin typeface="Calibri" pitchFamily="34" charset="0"/>
              </a:rPr>
              <a:t>млн.руб.</a:t>
            </a:r>
          </a:p>
          <a:p>
            <a:pPr algn="ctr" defTabSz="912813" fontAlgn="ctr">
              <a:lnSpc>
                <a:spcPts val="1500"/>
              </a:lnSpc>
            </a:pPr>
            <a:endParaRPr kumimoji="0" lang="ru-RU" sz="1600" u="sng" dirty="0">
              <a:latin typeface="Calibri" pitchFamily="34" charset="0"/>
            </a:endParaRPr>
          </a:p>
        </p:txBody>
      </p:sp>
      <p:sp>
        <p:nvSpPr>
          <p:cNvPr id="7186" name="Text Box 5"/>
          <p:cNvSpPr>
            <a:spLocks noChangeArrowheads="1"/>
          </p:cNvSpPr>
          <p:nvPr/>
        </p:nvSpPr>
        <p:spPr bwMode="auto">
          <a:xfrm>
            <a:off x="6643702" y="2071678"/>
            <a:ext cx="1928812" cy="890326"/>
          </a:xfrm>
          <a:prstGeom prst="roundRect">
            <a:avLst>
              <a:gd name="adj" fmla="val 16667"/>
            </a:avLst>
          </a:prstGeom>
          <a:solidFill>
            <a:srgbClr val="FAC3C2"/>
          </a:solidFill>
          <a:ln w="38100" algn="ctr">
            <a:solidFill>
              <a:schemeClr val="accent5">
                <a:lumMod val="75000"/>
              </a:schemeClr>
            </a:solidFill>
            <a:miter lim="800000"/>
            <a:headEnd/>
            <a:tailEnd/>
          </a:ln>
        </p:spPr>
        <p:txBody>
          <a:bodyPr wrap="square" lIns="18000" tIns="10800" rIns="18000" bIns="10800">
            <a:spAutoFit/>
          </a:bodyPr>
          <a:lstStyle/>
          <a:p>
            <a:pPr algn="ctr" defTabSz="912813" fontAlgn="ctr">
              <a:lnSpc>
                <a:spcPts val="1500"/>
              </a:lnSpc>
              <a:defRPr/>
            </a:pPr>
            <a:r>
              <a:rPr kumimoji="0" lang="ru-RU" sz="1600" b="1" dirty="0">
                <a:latin typeface="Calibri" pitchFamily="34" charset="0"/>
              </a:rPr>
              <a:t>Налог на доходы физических лиц         </a:t>
            </a:r>
            <a:r>
              <a:rPr kumimoji="0" lang="ru-RU" sz="1600" b="1" dirty="0" smtClean="0">
                <a:latin typeface="Calibri" pitchFamily="34" charset="0"/>
              </a:rPr>
              <a:t>6 302 </a:t>
            </a:r>
            <a:r>
              <a:rPr kumimoji="0" lang="ru-RU" sz="1600" b="1" u="sng" dirty="0" smtClean="0">
                <a:latin typeface="Calibri" pitchFamily="34" charset="0"/>
              </a:rPr>
              <a:t>млн.руб.</a:t>
            </a:r>
          </a:p>
          <a:p>
            <a:pPr algn="ctr" defTabSz="912813" fontAlgn="ctr">
              <a:lnSpc>
                <a:spcPts val="1500"/>
              </a:lnSpc>
              <a:defRPr/>
            </a:pPr>
            <a:endParaRPr kumimoji="0" lang="ru-RU" sz="1600" u="sng" dirty="0">
              <a:latin typeface="Calibri" pitchFamily="34" charset="0"/>
            </a:endParaRPr>
          </a:p>
        </p:txBody>
      </p:sp>
      <p:sp>
        <p:nvSpPr>
          <p:cNvPr id="9233" name="Text Box 5"/>
          <p:cNvSpPr>
            <a:spLocks noChangeArrowheads="1"/>
          </p:cNvSpPr>
          <p:nvPr/>
        </p:nvSpPr>
        <p:spPr bwMode="auto">
          <a:xfrm>
            <a:off x="6643702" y="3000372"/>
            <a:ext cx="2000250" cy="1113791"/>
          </a:xfrm>
          <a:prstGeom prst="roundRect">
            <a:avLst>
              <a:gd name="adj" fmla="val 16667"/>
            </a:avLst>
          </a:prstGeom>
          <a:solidFill>
            <a:srgbClr val="D5FDBF"/>
          </a:solidFill>
          <a:ln w="38100" algn="ctr">
            <a:solidFill>
              <a:srgbClr val="BCE292"/>
            </a:solidFill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/>
          <a:p>
            <a:pPr algn="ctr" defTabSz="912813" fontAlgn="ctr"/>
            <a:r>
              <a:rPr kumimoji="0" lang="ru-RU" sz="1600" b="1" dirty="0" smtClean="0">
                <a:latin typeface="Calibri" pitchFamily="34" charset="0"/>
              </a:rPr>
              <a:t>Акцизы по подакцизным товарам </a:t>
            </a:r>
            <a:endParaRPr kumimoji="0" lang="ru-RU" sz="1600" b="1" dirty="0">
              <a:latin typeface="Calibri" pitchFamily="34" charset="0"/>
            </a:endParaRPr>
          </a:p>
          <a:p>
            <a:pPr algn="ctr" defTabSz="912813" fontAlgn="ctr"/>
            <a:r>
              <a:rPr kumimoji="0" lang="ru-RU" sz="1600" b="1" u="sng" dirty="0" smtClean="0">
                <a:latin typeface="Calibri" pitchFamily="34" charset="0"/>
              </a:rPr>
              <a:t>2 677 млн.руб</a:t>
            </a:r>
            <a:r>
              <a:rPr kumimoji="0" lang="ru-RU" sz="1600" b="1" u="sng" dirty="0">
                <a:latin typeface="Calibri" pitchFamily="34" charset="0"/>
              </a:rPr>
              <a:t>.</a:t>
            </a:r>
            <a:endParaRPr kumimoji="0" lang="ru-RU" sz="1600" u="sng" dirty="0">
              <a:latin typeface="Calibri" pitchFamily="34" charset="0"/>
            </a:endParaRPr>
          </a:p>
        </p:txBody>
      </p:sp>
      <p:sp>
        <p:nvSpPr>
          <p:cNvPr id="9234" name="Text Box 5"/>
          <p:cNvSpPr>
            <a:spLocks noChangeArrowheads="1"/>
          </p:cNvSpPr>
          <p:nvPr/>
        </p:nvSpPr>
        <p:spPr bwMode="auto">
          <a:xfrm>
            <a:off x="6643702" y="4143380"/>
            <a:ext cx="2000250" cy="662604"/>
          </a:xfrm>
          <a:prstGeom prst="roundRect">
            <a:avLst>
              <a:gd name="adj" fmla="val 16667"/>
            </a:avLst>
          </a:prstGeom>
          <a:solidFill>
            <a:srgbClr val="CCADF9"/>
          </a:solidFill>
          <a:ln w="38100" algn="ctr">
            <a:solidFill>
              <a:srgbClr val="B9AAF8"/>
            </a:solidFill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/>
          <a:p>
            <a:pPr algn="ctr" defTabSz="912813" fontAlgn="ctr">
              <a:lnSpc>
                <a:spcPts val="1500"/>
              </a:lnSpc>
            </a:pPr>
            <a:r>
              <a:rPr kumimoji="0" lang="ru-RU" sz="1600" b="1" dirty="0" smtClean="0">
                <a:latin typeface="Calibri" pitchFamily="34" charset="0"/>
              </a:rPr>
              <a:t>Налоги на имущество      </a:t>
            </a:r>
            <a:endParaRPr kumimoji="0" lang="ru-RU" sz="1600" b="1" dirty="0">
              <a:latin typeface="Calibri" pitchFamily="34" charset="0"/>
            </a:endParaRPr>
          </a:p>
          <a:p>
            <a:pPr algn="ctr" defTabSz="912813" fontAlgn="ctr">
              <a:lnSpc>
                <a:spcPts val="1500"/>
              </a:lnSpc>
            </a:pPr>
            <a:r>
              <a:rPr kumimoji="0" lang="ru-RU" sz="1600" b="1" u="sng" dirty="0" smtClean="0">
                <a:latin typeface="Calibri" pitchFamily="34" charset="0"/>
              </a:rPr>
              <a:t>2 256 млн.руб</a:t>
            </a:r>
            <a:r>
              <a:rPr kumimoji="0" lang="ru-RU" sz="1600" b="1" u="sng" dirty="0">
                <a:latin typeface="Calibri" pitchFamily="34" charset="0"/>
              </a:rPr>
              <a:t>.</a:t>
            </a:r>
            <a:endParaRPr kumimoji="0" lang="ru-RU" sz="1600" u="sng" dirty="0">
              <a:latin typeface="Calibri" pitchFamily="34" charset="0"/>
            </a:endParaRPr>
          </a:p>
        </p:txBody>
      </p:sp>
      <p:sp>
        <p:nvSpPr>
          <p:cNvPr id="9235" name="Text Box 5"/>
          <p:cNvSpPr>
            <a:spLocks noChangeArrowheads="1"/>
          </p:cNvSpPr>
          <p:nvPr/>
        </p:nvSpPr>
        <p:spPr bwMode="auto">
          <a:xfrm>
            <a:off x="6715140" y="5643578"/>
            <a:ext cx="2000250" cy="662604"/>
          </a:xfrm>
          <a:prstGeom prst="roundRect">
            <a:avLst>
              <a:gd name="adj" fmla="val 16667"/>
            </a:avLst>
          </a:prstGeom>
          <a:solidFill>
            <a:schemeClr val="accent5">
              <a:lumMod val="75000"/>
            </a:schemeClr>
          </a:solidFill>
          <a:ln w="38100" algn="ctr">
            <a:solidFill>
              <a:srgbClr val="BB6C4D"/>
            </a:solidFill>
            <a:miter lim="800000"/>
            <a:headEnd/>
            <a:tailEnd/>
          </a:ln>
        </p:spPr>
        <p:txBody>
          <a:bodyPr wrap="square" lIns="18000" tIns="10800" rIns="18000" bIns="10800">
            <a:spAutoFit/>
          </a:bodyPr>
          <a:lstStyle/>
          <a:p>
            <a:pPr algn="ctr" defTabSz="912813" fontAlgn="ctr">
              <a:lnSpc>
                <a:spcPts val="1500"/>
              </a:lnSpc>
            </a:pPr>
            <a:r>
              <a:rPr kumimoji="0" lang="ru-RU" sz="1600" b="1" dirty="0">
                <a:latin typeface="Calibri" pitchFamily="34" charset="0"/>
              </a:rPr>
              <a:t>Другие налоговые </a:t>
            </a:r>
          </a:p>
          <a:p>
            <a:pPr algn="ctr" defTabSz="912813" fontAlgn="ctr">
              <a:lnSpc>
                <a:spcPts val="1500"/>
              </a:lnSpc>
            </a:pPr>
            <a:r>
              <a:rPr kumimoji="0" lang="ru-RU" sz="1600" b="1" dirty="0">
                <a:latin typeface="Calibri" pitchFamily="34" charset="0"/>
              </a:rPr>
              <a:t>и неналоговые </a:t>
            </a:r>
            <a:r>
              <a:rPr kumimoji="0" lang="ru-RU" sz="1600" b="1" dirty="0" smtClean="0">
                <a:latin typeface="Calibri" pitchFamily="34" charset="0"/>
              </a:rPr>
              <a:t>доходы 817 </a:t>
            </a:r>
            <a:r>
              <a:rPr kumimoji="0" lang="ru-RU" sz="1600" b="1" u="sng" dirty="0" smtClean="0">
                <a:latin typeface="Calibri" pitchFamily="34" charset="0"/>
              </a:rPr>
              <a:t>млн.руб</a:t>
            </a:r>
            <a:r>
              <a:rPr kumimoji="0" lang="ru-RU" sz="1600" b="1" u="sng" dirty="0">
                <a:latin typeface="Calibri" pitchFamily="34" charset="0"/>
              </a:rPr>
              <a:t>.</a:t>
            </a:r>
            <a:endParaRPr kumimoji="0" lang="ru-RU" sz="1600" u="sng" dirty="0">
              <a:latin typeface="Calibri" pitchFamily="34" charset="0"/>
            </a:endParaRPr>
          </a:p>
        </p:txBody>
      </p:sp>
      <p:sp>
        <p:nvSpPr>
          <p:cNvPr id="9236" name="Text Box 5"/>
          <p:cNvSpPr>
            <a:spLocks noChangeArrowheads="1"/>
          </p:cNvSpPr>
          <p:nvPr/>
        </p:nvSpPr>
        <p:spPr bwMode="auto">
          <a:xfrm>
            <a:off x="6643702" y="4857760"/>
            <a:ext cx="2000250" cy="662604"/>
          </a:xfrm>
          <a:prstGeom prst="roundRect">
            <a:avLst>
              <a:gd name="adj" fmla="val 16667"/>
            </a:avLst>
          </a:prstGeom>
          <a:solidFill>
            <a:srgbClr val="DAC33A"/>
          </a:solidFill>
          <a:ln w="38100" algn="ctr">
            <a:solidFill>
              <a:srgbClr val="DAC33A"/>
            </a:solidFill>
            <a:miter lim="800000"/>
            <a:headEnd/>
            <a:tailEnd/>
          </a:ln>
        </p:spPr>
        <p:txBody>
          <a:bodyPr wrap="square" lIns="18000" tIns="10800" rIns="18000" bIns="10800">
            <a:spAutoFit/>
          </a:bodyPr>
          <a:lstStyle/>
          <a:p>
            <a:pPr algn="ctr" defTabSz="912813" fontAlgn="ctr">
              <a:lnSpc>
                <a:spcPts val="1500"/>
              </a:lnSpc>
            </a:pPr>
            <a:r>
              <a:rPr kumimoji="0" lang="ru-RU" sz="1600" b="1" dirty="0" smtClean="0">
                <a:latin typeface="Calibri" pitchFamily="34" charset="0"/>
              </a:rPr>
              <a:t>Налоги на </a:t>
            </a:r>
          </a:p>
          <a:p>
            <a:pPr algn="ctr" defTabSz="912813" fontAlgn="ctr">
              <a:lnSpc>
                <a:spcPts val="1500"/>
              </a:lnSpc>
            </a:pPr>
            <a:r>
              <a:rPr kumimoji="0" lang="ru-RU" sz="1600" b="1" dirty="0" smtClean="0">
                <a:latin typeface="Calibri" pitchFamily="34" charset="0"/>
              </a:rPr>
              <a:t>совокупный доход         </a:t>
            </a:r>
          </a:p>
          <a:p>
            <a:pPr algn="ctr" defTabSz="912813" fontAlgn="ctr">
              <a:lnSpc>
                <a:spcPts val="1500"/>
              </a:lnSpc>
            </a:pPr>
            <a:r>
              <a:rPr kumimoji="0" lang="ru-RU" sz="1600" b="1" u="sng" dirty="0" smtClean="0">
                <a:latin typeface="Calibri" pitchFamily="34" charset="0"/>
              </a:rPr>
              <a:t>1 260 млн.руб.  </a:t>
            </a:r>
            <a:endParaRPr kumimoji="0" lang="ru-RU" sz="1600" u="sng" dirty="0">
              <a:latin typeface="Calibri" pitchFamily="34" charset="0"/>
            </a:endParaRPr>
          </a:p>
        </p:txBody>
      </p:sp>
      <p:sp>
        <p:nvSpPr>
          <p:cNvPr id="33" name="Rectangle 30"/>
          <p:cNvSpPr>
            <a:spLocks noChangeArrowheads="1"/>
          </p:cNvSpPr>
          <p:nvPr/>
        </p:nvSpPr>
        <p:spPr bwMode="auto">
          <a:xfrm>
            <a:off x="0" y="4857760"/>
            <a:ext cx="3600400" cy="11338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Всего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доходов</a:t>
            </a:r>
            <a:endParaRPr lang="ru-RU" sz="2400" b="1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 algn="ctr">
              <a:defRPr/>
            </a:pPr>
            <a:r>
              <a:rPr lang="ru-RU" sz="2000" b="1" u="sng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30 602 млн.руб.</a:t>
            </a:r>
          </a:p>
          <a:p>
            <a:pPr algn="ctr">
              <a:defRPr/>
            </a:pPr>
            <a:endParaRPr lang="ru-RU" sz="2000" b="1" u="sng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 algn="ctr">
              <a:defRPr/>
            </a:pPr>
            <a:endParaRPr lang="ru-RU" sz="2000" b="1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</p:txBody>
      </p:sp>
      <p:cxnSp>
        <p:nvCxnSpPr>
          <p:cNvPr id="9238" name="Прямая соединительная линия 35"/>
          <p:cNvCxnSpPr>
            <a:cxnSpLocks noChangeShapeType="1"/>
          </p:cNvCxnSpPr>
          <p:nvPr/>
        </p:nvCxnSpPr>
        <p:spPr bwMode="auto">
          <a:xfrm rot="10800000" flipV="1">
            <a:off x="2484438" y="1268413"/>
            <a:ext cx="2519362" cy="1081087"/>
          </a:xfrm>
          <a:prstGeom prst="line">
            <a:avLst/>
          </a:prstGeom>
          <a:noFill/>
          <a:ln w="9525" algn="ctr">
            <a:solidFill>
              <a:srgbClr val="E26926"/>
            </a:solidFill>
            <a:prstDash val="dash"/>
            <a:round/>
            <a:headEnd/>
            <a:tailEnd/>
          </a:ln>
        </p:spPr>
      </p:cxnSp>
      <p:cxnSp>
        <p:nvCxnSpPr>
          <p:cNvPr id="9239" name="Прямая соединительная линия 37"/>
          <p:cNvCxnSpPr>
            <a:cxnSpLocks noChangeShapeType="1"/>
          </p:cNvCxnSpPr>
          <p:nvPr/>
        </p:nvCxnSpPr>
        <p:spPr bwMode="auto">
          <a:xfrm>
            <a:off x="1979613" y="3573463"/>
            <a:ext cx="3097212" cy="2735262"/>
          </a:xfrm>
          <a:prstGeom prst="line">
            <a:avLst/>
          </a:prstGeom>
          <a:noFill/>
          <a:ln w="9525" algn="ctr">
            <a:solidFill>
              <a:srgbClr val="E26926"/>
            </a:solidFill>
            <a:prstDash val="dash"/>
            <a:round/>
            <a:headEnd/>
            <a:tailEnd/>
          </a:ln>
        </p:spPr>
      </p:cxnSp>
      <p:sp>
        <p:nvSpPr>
          <p:cNvPr id="9240" name="Rectangle 16"/>
          <p:cNvSpPr>
            <a:spLocks noChangeArrowheads="1"/>
          </p:cNvSpPr>
          <p:nvPr/>
        </p:nvSpPr>
        <p:spPr bwMode="auto">
          <a:xfrm>
            <a:off x="2555776" y="3789040"/>
            <a:ext cx="2786063" cy="864096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lIns="18000" rIns="18000" anchor="ctr"/>
          <a:lstStyle/>
          <a:p>
            <a:pPr algn="ctr">
              <a:lnSpc>
                <a:spcPts val="2000"/>
              </a:lnSpc>
            </a:pPr>
            <a:r>
              <a:rPr lang="ru-RU" sz="2000" b="1" dirty="0">
                <a:solidFill>
                  <a:srgbClr val="C00000"/>
                </a:solidFill>
                <a:latin typeface="Calibri" pitchFamily="34" charset="0"/>
              </a:rPr>
              <a:t>Налоговые и неналоговые доходы                      </a:t>
            </a:r>
            <a:r>
              <a:rPr lang="ru-RU" sz="2000" b="1" u="sng" dirty="0" smtClean="0">
                <a:solidFill>
                  <a:srgbClr val="C00000"/>
                </a:solidFill>
                <a:latin typeface="Calibri" pitchFamily="34" charset="0"/>
              </a:rPr>
              <a:t>24 905 млн.руб</a:t>
            </a:r>
            <a:r>
              <a:rPr lang="ru-RU" sz="2000" b="1" u="sng" dirty="0">
                <a:solidFill>
                  <a:srgbClr val="C00000"/>
                </a:solidFill>
                <a:latin typeface="Calibri" pitchFamily="34" charset="0"/>
              </a:rPr>
              <a:t>.</a:t>
            </a:r>
          </a:p>
        </p:txBody>
      </p:sp>
      <p:sp>
        <p:nvSpPr>
          <p:cNvPr id="9241" name="Стрелка вправо 41"/>
          <p:cNvSpPr>
            <a:spLocks noChangeArrowheads="1"/>
          </p:cNvSpPr>
          <p:nvPr/>
        </p:nvSpPr>
        <p:spPr bwMode="auto">
          <a:xfrm rot="-2075202">
            <a:off x="6160609" y="1612955"/>
            <a:ext cx="739333" cy="289982"/>
          </a:xfrm>
          <a:prstGeom prst="rightArrow">
            <a:avLst>
              <a:gd name="adj1" fmla="val 50000"/>
              <a:gd name="adj2" fmla="val 49913"/>
            </a:avLst>
          </a:prstGeom>
          <a:solidFill>
            <a:srgbClr val="CCECFF"/>
          </a:solidFill>
          <a:ln w="9525" algn="ctr">
            <a:solidFill>
              <a:srgbClr val="0070C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sz="2400"/>
          </a:p>
        </p:txBody>
      </p:sp>
      <p:sp>
        <p:nvSpPr>
          <p:cNvPr id="7196" name="Стрелка вправо 42"/>
          <p:cNvSpPr>
            <a:spLocks noChangeArrowheads="1"/>
          </p:cNvSpPr>
          <p:nvPr/>
        </p:nvSpPr>
        <p:spPr bwMode="auto">
          <a:xfrm rot="18102382">
            <a:off x="5885891" y="3078782"/>
            <a:ext cx="1245675" cy="235585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5"/>
          </a:solidFill>
          <a:ln w="9525" algn="ctr">
            <a:solidFill>
              <a:schemeClr val="accent5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 sz="2400" dirty="0"/>
          </a:p>
        </p:txBody>
      </p:sp>
      <p:sp>
        <p:nvSpPr>
          <p:cNvPr id="7199" name="Стрелка вправо 49"/>
          <p:cNvSpPr>
            <a:spLocks noChangeArrowheads="1"/>
          </p:cNvSpPr>
          <p:nvPr/>
        </p:nvSpPr>
        <p:spPr bwMode="auto">
          <a:xfrm rot="19048399" flipV="1">
            <a:off x="6024184" y="5570463"/>
            <a:ext cx="925395" cy="218047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DAC33A"/>
          </a:solidFill>
          <a:ln w="9525" algn="ctr">
            <a:solidFill>
              <a:schemeClr val="accent6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 sz="2400" dirty="0"/>
          </a:p>
        </p:txBody>
      </p:sp>
      <p:sp>
        <p:nvSpPr>
          <p:cNvPr id="9244" name="Стрелка вправо 50"/>
          <p:cNvSpPr>
            <a:spLocks noChangeArrowheads="1"/>
          </p:cNvSpPr>
          <p:nvPr/>
        </p:nvSpPr>
        <p:spPr bwMode="auto">
          <a:xfrm rot="20604247">
            <a:off x="6235515" y="6222610"/>
            <a:ext cx="592418" cy="270697"/>
          </a:xfrm>
          <a:prstGeom prst="rightArrow">
            <a:avLst>
              <a:gd name="adj1" fmla="val 50000"/>
              <a:gd name="adj2" fmla="val 49925"/>
            </a:avLst>
          </a:prstGeom>
          <a:solidFill>
            <a:schemeClr val="accent5">
              <a:lumMod val="75000"/>
            </a:schemeClr>
          </a:solidFill>
          <a:ln w="9525" algn="ctr">
            <a:solidFill>
              <a:schemeClr val="accent1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sz="2400"/>
          </a:p>
        </p:txBody>
      </p:sp>
      <p:sp>
        <p:nvSpPr>
          <p:cNvPr id="9245" name="WordArt 2"/>
          <p:cNvSpPr>
            <a:spLocks noChangeArrowheads="1" noChangeShapeType="1" noTextEdit="1"/>
          </p:cNvSpPr>
          <p:nvPr/>
        </p:nvSpPr>
        <p:spPr bwMode="auto">
          <a:xfrm>
            <a:off x="3276600" y="0"/>
            <a:ext cx="5219700" cy="1889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1800" b="1" i="1" kern="10" spc="180" dirty="0">
                <a:ln w="9525">
                  <a:solidFill>
                    <a:srgbClr val="80808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Monotype Corsiva"/>
              </a:rPr>
              <a:t>Министерство финансов Удмуртской Республики</a:t>
            </a:r>
          </a:p>
        </p:txBody>
      </p:sp>
      <p:pic>
        <p:nvPicPr>
          <p:cNvPr id="9246" name="Picture 2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40763" y="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48" name="Стрелка вправо 49"/>
          <p:cNvSpPr>
            <a:spLocks noChangeArrowheads="1"/>
          </p:cNvSpPr>
          <p:nvPr/>
        </p:nvSpPr>
        <p:spPr bwMode="auto">
          <a:xfrm rot="17448841" flipV="1">
            <a:off x="5675438" y="4216418"/>
            <a:ext cx="1594894" cy="256777"/>
          </a:xfrm>
          <a:prstGeom prst="rightArrow">
            <a:avLst>
              <a:gd name="adj1" fmla="val 50000"/>
              <a:gd name="adj2" fmla="val 49900"/>
            </a:avLst>
          </a:prstGeom>
          <a:solidFill>
            <a:srgbClr val="CCFFCC"/>
          </a:solidFill>
          <a:ln w="9525" algn="ctr">
            <a:solidFill>
              <a:srgbClr val="00B05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sz="2400"/>
          </a:p>
        </p:txBody>
      </p:sp>
      <p:sp>
        <p:nvSpPr>
          <p:cNvPr id="49" name="Стрелка вправо 49"/>
          <p:cNvSpPr>
            <a:spLocks noChangeArrowheads="1"/>
          </p:cNvSpPr>
          <p:nvPr/>
        </p:nvSpPr>
        <p:spPr bwMode="auto">
          <a:xfrm rot="17875875" flipV="1">
            <a:off x="5899144" y="4859159"/>
            <a:ext cx="1186033" cy="25402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BC8FDD"/>
          </a:solidFill>
          <a:ln w="9525" algn="ctr">
            <a:solidFill>
              <a:schemeClr val="accent6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 sz="2400" dirty="0"/>
          </a:p>
        </p:txBody>
      </p:sp>
      <p:sp>
        <p:nvSpPr>
          <p:cNvPr id="37" name="Прямоугольник 36"/>
          <p:cNvSpPr/>
          <p:nvPr/>
        </p:nvSpPr>
        <p:spPr bwMode="auto">
          <a:xfrm>
            <a:off x="5072066" y="1000108"/>
            <a:ext cx="1214446" cy="2071702"/>
          </a:xfrm>
          <a:prstGeom prst="rect">
            <a:avLst/>
          </a:prstGeom>
          <a:solidFill>
            <a:srgbClr val="99CCFF"/>
          </a:solidFill>
          <a:ln w="19050" cap="flat" cmpd="sng" algn="ctr">
            <a:solidFill>
              <a:srgbClr val="0066C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kumimoji="0" lang="ru-RU" b="1" dirty="0">
              <a:latin typeface="Calibri" pitchFamily="34" charset="0"/>
            </a:endParaRPr>
          </a:p>
        </p:txBody>
      </p:sp>
      <p:sp>
        <p:nvSpPr>
          <p:cNvPr id="38" name="Прямоугольник 37"/>
          <p:cNvSpPr/>
          <p:nvPr/>
        </p:nvSpPr>
        <p:spPr bwMode="auto">
          <a:xfrm>
            <a:off x="5072066" y="3071810"/>
            <a:ext cx="1214446" cy="135732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Text Box 33"/>
          <p:cNvSpPr txBox="1">
            <a:spLocks noChangeArrowheads="1"/>
          </p:cNvSpPr>
          <p:nvPr/>
        </p:nvSpPr>
        <p:spPr bwMode="auto">
          <a:xfrm>
            <a:off x="5143504" y="1428736"/>
            <a:ext cx="1007691" cy="329588"/>
          </a:xfrm>
          <a:prstGeom prst="rect">
            <a:avLst/>
          </a:prstGeom>
          <a:solidFill>
            <a:srgbClr val="FFFFFF"/>
          </a:solidFill>
          <a:ln w="38100" algn="ctr">
            <a:solidFill>
              <a:srgbClr val="0070C0"/>
            </a:solidFill>
            <a:miter lim="800000"/>
            <a:headEnd/>
            <a:tailEnd/>
          </a:ln>
        </p:spPr>
        <p:txBody>
          <a:bodyPr wrap="square" tIns="10800" bIns="10800">
            <a:spAutoFit/>
          </a:bodyPr>
          <a:lstStyle/>
          <a:p>
            <a:pPr algn="ctr" eaLnBrk="0" hangingPunct="0"/>
            <a:r>
              <a:rPr kumimoji="0" lang="ru-RU" sz="2000" b="1" dirty="0" smtClean="0">
                <a:latin typeface="Calibri" pitchFamily="34" charset="0"/>
              </a:rPr>
              <a:t>47 %</a:t>
            </a:r>
            <a:endParaRPr kumimoji="0" lang="ru-RU" sz="2000" b="1" dirty="0">
              <a:latin typeface="Calibri" pitchFamily="34" charset="0"/>
            </a:endParaRPr>
          </a:p>
        </p:txBody>
      </p:sp>
      <p:sp>
        <p:nvSpPr>
          <p:cNvPr id="41" name="Text Box 33"/>
          <p:cNvSpPr txBox="1">
            <a:spLocks noChangeArrowheads="1"/>
          </p:cNvSpPr>
          <p:nvPr/>
        </p:nvSpPr>
        <p:spPr bwMode="auto">
          <a:xfrm>
            <a:off x="5143504" y="3071810"/>
            <a:ext cx="1015628" cy="329588"/>
          </a:xfrm>
          <a:prstGeom prst="rect">
            <a:avLst/>
          </a:prstGeom>
          <a:solidFill>
            <a:srgbClr val="FFFFFF"/>
          </a:solidFill>
          <a:ln w="38100" algn="ctr">
            <a:solidFill>
              <a:srgbClr val="FF7C80"/>
            </a:solidFill>
            <a:miter lim="800000"/>
            <a:headEnd/>
            <a:tailEnd/>
          </a:ln>
        </p:spPr>
        <p:txBody>
          <a:bodyPr wrap="square" tIns="10800" bIns="10800">
            <a:spAutoFit/>
          </a:bodyPr>
          <a:lstStyle/>
          <a:p>
            <a:pPr algn="ctr" eaLnBrk="0" hangingPunct="0"/>
            <a:r>
              <a:rPr kumimoji="0" lang="ru-RU" sz="2000" b="1" dirty="0" smtClean="0">
                <a:latin typeface="Calibri" pitchFamily="34" charset="0"/>
              </a:rPr>
              <a:t>25 %</a:t>
            </a:r>
            <a:endParaRPr kumimoji="0" lang="ru-RU" sz="2000" b="1" dirty="0">
              <a:latin typeface="Calibri" pitchFamily="34" charset="0"/>
            </a:endParaRPr>
          </a:p>
        </p:txBody>
      </p:sp>
      <p:sp>
        <p:nvSpPr>
          <p:cNvPr id="42" name="Прямоугольник 41"/>
          <p:cNvSpPr/>
          <p:nvPr/>
        </p:nvSpPr>
        <p:spPr bwMode="auto">
          <a:xfrm>
            <a:off x="5072066" y="4429132"/>
            <a:ext cx="1214446" cy="857256"/>
          </a:xfrm>
          <a:prstGeom prst="rect">
            <a:avLst/>
          </a:prstGeom>
          <a:solidFill>
            <a:srgbClr val="CCFF99"/>
          </a:solidFill>
          <a:ln w="19050" cap="flat" cmpd="sng" algn="ctr">
            <a:solidFill>
              <a:srgbClr val="9ED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Text Box 33"/>
          <p:cNvSpPr txBox="1">
            <a:spLocks noChangeArrowheads="1"/>
          </p:cNvSpPr>
          <p:nvPr/>
        </p:nvSpPr>
        <p:spPr bwMode="auto">
          <a:xfrm>
            <a:off x="5143504" y="4643446"/>
            <a:ext cx="1000132" cy="329588"/>
          </a:xfrm>
          <a:prstGeom prst="rect">
            <a:avLst/>
          </a:prstGeom>
          <a:solidFill>
            <a:srgbClr val="FFFFFF"/>
          </a:solidFill>
          <a:ln w="38100" algn="ctr">
            <a:solidFill>
              <a:srgbClr val="92D050"/>
            </a:solidFill>
            <a:miter lim="800000"/>
            <a:headEnd/>
            <a:tailEnd/>
          </a:ln>
        </p:spPr>
        <p:txBody>
          <a:bodyPr wrap="square" tIns="10800" bIns="10800">
            <a:spAutoFit/>
          </a:bodyPr>
          <a:lstStyle/>
          <a:p>
            <a:pPr algn="ctr" eaLnBrk="0" hangingPunct="0"/>
            <a:r>
              <a:rPr kumimoji="0" lang="ru-RU" sz="2000" b="1" dirty="0" smtClean="0">
                <a:latin typeface="Calibri" pitchFamily="34" charset="0"/>
              </a:rPr>
              <a:t>11 %</a:t>
            </a:r>
            <a:endParaRPr kumimoji="0" lang="ru-RU" sz="2000" b="1" dirty="0">
              <a:latin typeface="Calibri" pitchFamily="34" charset="0"/>
            </a:endParaRPr>
          </a:p>
        </p:txBody>
      </p:sp>
      <p:sp>
        <p:nvSpPr>
          <p:cNvPr id="44" name="Прямоугольник 43"/>
          <p:cNvSpPr/>
          <p:nvPr/>
        </p:nvSpPr>
        <p:spPr bwMode="auto">
          <a:xfrm>
            <a:off x="5072066" y="5715016"/>
            <a:ext cx="1214446" cy="571504"/>
          </a:xfrm>
          <a:prstGeom prst="rect">
            <a:avLst/>
          </a:prstGeom>
          <a:solidFill>
            <a:srgbClr val="CCCC00"/>
          </a:solidFill>
          <a:ln w="19050" cap="flat" cmpd="sng" algn="ctr">
            <a:solidFill>
              <a:srgbClr val="9ED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Прямоугольник 44"/>
          <p:cNvSpPr/>
          <p:nvPr/>
        </p:nvSpPr>
        <p:spPr bwMode="auto">
          <a:xfrm>
            <a:off x="5072066" y="5286388"/>
            <a:ext cx="1214446" cy="571504"/>
          </a:xfrm>
          <a:prstGeom prst="rect">
            <a:avLst/>
          </a:prstGeom>
          <a:solidFill>
            <a:srgbClr val="CC99FF"/>
          </a:solidFill>
          <a:ln w="19050" cap="flat" cmpd="sng" algn="ctr">
            <a:solidFill>
              <a:srgbClr val="9ED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6" name="Text Box 33"/>
          <p:cNvSpPr txBox="1">
            <a:spLocks noChangeArrowheads="1"/>
          </p:cNvSpPr>
          <p:nvPr/>
        </p:nvSpPr>
        <p:spPr bwMode="auto">
          <a:xfrm>
            <a:off x="5143504" y="5357826"/>
            <a:ext cx="1000132" cy="329588"/>
          </a:xfrm>
          <a:prstGeom prst="rect">
            <a:avLst/>
          </a:prstGeom>
          <a:solidFill>
            <a:srgbClr val="FFFFFF"/>
          </a:solidFill>
          <a:ln w="38100" algn="ctr">
            <a:solidFill>
              <a:srgbClr val="B9AAF8"/>
            </a:solidFill>
            <a:miter lim="800000"/>
            <a:headEnd/>
            <a:tailEnd/>
          </a:ln>
        </p:spPr>
        <p:txBody>
          <a:bodyPr wrap="square" tIns="10800" bIns="10800">
            <a:spAutoFit/>
          </a:bodyPr>
          <a:lstStyle/>
          <a:p>
            <a:pPr algn="ctr" eaLnBrk="0" hangingPunct="0"/>
            <a:r>
              <a:rPr kumimoji="0" lang="ru-RU" sz="2000" b="1" dirty="0" smtClean="0">
                <a:latin typeface="Calibri" pitchFamily="34" charset="0"/>
              </a:rPr>
              <a:t>9 %</a:t>
            </a:r>
            <a:endParaRPr kumimoji="0" lang="ru-RU" sz="2000" b="1" dirty="0">
              <a:latin typeface="Calibri" pitchFamily="34" charset="0"/>
            </a:endParaRPr>
          </a:p>
        </p:txBody>
      </p:sp>
      <p:sp>
        <p:nvSpPr>
          <p:cNvPr id="47" name="Text Box 33"/>
          <p:cNvSpPr txBox="1">
            <a:spLocks noChangeArrowheads="1"/>
          </p:cNvSpPr>
          <p:nvPr/>
        </p:nvSpPr>
        <p:spPr bwMode="auto">
          <a:xfrm>
            <a:off x="5143504" y="5857892"/>
            <a:ext cx="1000132" cy="329588"/>
          </a:xfrm>
          <a:prstGeom prst="rect">
            <a:avLst/>
          </a:prstGeom>
          <a:solidFill>
            <a:srgbClr val="FFFFFF"/>
          </a:solidFill>
          <a:ln w="38100" algn="ctr">
            <a:solidFill>
              <a:srgbClr val="8A7A1A"/>
            </a:solidFill>
            <a:miter lim="800000"/>
            <a:headEnd/>
            <a:tailEnd/>
          </a:ln>
        </p:spPr>
        <p:txBody>
          <a:bodyPr wrap="square" tIns="10800" bIns="10800">
            <a:spAutoFit/>
          </a:bodyPr>
          <a:lstStyle/>
          <a:p>
            <a:pPr algn="ctr" eaLnBrk="0" hangingPunct="0"/>
            <a:r>
              <a:rPr kumimoji="0" lang="ru-RU" sz="2000" b="1" dirty="0" smtClean="0">
                <a:latin typeface="Calibri" pitchFamily="34" charset="0"/>
              </a:rPr>
              <a:t>5 %</a:t>
            </a:r>
            <a:endParaRPr kumimoji="0" lang="ru-RU" sz="2000" b="1" dirty="0">
              <a:latin typeface="Calibri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 bwMode="auto">
          <a:xfrm>
            <a:off x="5072066" y="6286520"/>
            <a:ext cx="1214446" cy="428628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 cap="flat" cmpd="sng" algn="ctr">
            <a:solidFill>
              <a:schemeClr val="accent5">
                <a:lumMod val="9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Прямоугольник 47"/>
          <p:cNvSpPr/>
          <p:nvPr/>
        </p:nvSpPr>
        <p:spPr bwMode="auto">
          <a:xfrm>
            <a:off x="5214942" y="6357958"/>
            <a:ext cx="928694" cy="28575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3 %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1908175" y="1484313"/>
          <a:ext cx="6105525" cy="3641725"/>
        </p:xfrm>
        <a:graphic>
          <a:graphicData uri="http://schemas.openxmlformats.org/presentationml/2006/ole">
            <p:oleObj spid="_x0000_s2050" name="Worksheet" r:id="rId3" imgW="6105428" imgH="3648172" progId="Excel.Sheet.8">
              <p:embed/>
            </p:oleObj>
          </a:graphicData>
        </a:graphic>
      </p:graphicFrame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3071813" y="1214438"/>
            <a:ext cx="2592387" cy="1152525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25400">
            <a:solidFill>
              <a:srgbClr val="FF66CC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chemeClr val="accent2"/>
                </a:solidFill>
                <a:latin typeface="Calibri" pitchFamily="34" charset="0"/>
              </a:rPr>
              <a:t>РАСХОДЫ СОЦИАЛЬНОЙ НАПРАВЛЕННОСТИ</a:t>
            </a:r>
          </a:p>
        </p:txBody>
      </p:sp>
      <p:sp>
        <p:nvSpPr>
          <p:cNvPr id="1028" name="Rectangle 6"/>
          <p:cNvSpPr>
            <a:spLocks noChangeArrowheads="1"/>
          </p:cNvSpPr>
          <p:nvPr/>
        </p:nvSpPr>
        <p:spPr bwMode="auto">
          <a:xfrm>
            <a:off x="6732240" y="2060848"/>
            <a:ext cx="2052637" cy="1152525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chemeClr val="bg1"/>
              </a:gs>
              <a:gs pos="100000">
                <a:srgbClr val="FF9900"/>
              </a:gs>
            </a:gsLst>
            <a:lin ang="5400000" scaled="1"/>
          </a:gradFill>
          <a:ln w="25400">
            <a:solidFill>
              <a:srgbClr val="FFFF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2000" b="1" dirty="0" smtClean="0">
                <a:solidFill>
                  <a:schemeClr val="accent2"/>
                </a:solidFill>
                <a:latin typeface="Calibri" pitchFamily="34" charset="0"/>
              </a:rPr>
              <a:t>РАСХОДЫ НА ОБЕСПЕЧЕНИЕ БЕЗОПАСНОСТИ</a:t>
            </a:r>
          </a:p>
        </p:txBody>
      </p:sp>
      <p:sp>
        <p:nvSpPr>
          <p:cNvPr id="1029" name="Rectangle 7"/>
          <p:cNvSpPr>
            <a:spLocks noChangeArrowheads="1"/>
          </p:cNvSpPr>
          <p:nvPr/>
        </p:nvSpPr>
        <p:spPr bwMode="auto">
          <a:xfrm>
            <a:off x="6357950" y="4714884"/>
            <a:ext cx="2376487" cy="1152525"/>
          </a:xfrm>
          <a:prstGeom prst="rect">
            <a:avLst/>
          </a:prstGeom>
          <a:gradFill rotWithShape="1">
            <a:gsLst>
              <a:gs pos="0">
                <a:schemeClr val="accent4">
                  <a:lumMod val="40000"/>
                  <a:lumOff val="60000"/>
                </a:schemeClr>
              </a:gs>
              <a:gs pos="50000">
                <a:srgbClr val="FFFFFF"/>
              </a:gs>
              <a:gs pos="100000">
                <a:schemeClr val="accent4">
                  <a:lumMod val="40000"/>
                  <a:lumOff val="60000"/>
                </a:schemeClr>
              </a:gs>
            </a:gsLst>
            <a:lin ang="5400000" scaled="1"/>
          </a:gradFill>
          <a:ln w="25400">
            <a:solidFill>
              <a:srgbClr val="85DFFF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2000" b="1" dirty="0" smtClean="0">
                <a:solidFill>
                  <a:schemeClr val="accent2"/>
                </a:solidFill>
                <a:latin typeface="Calibri" pitchFamily="34" charset="0"/>
              </a:rPr>
              <a:t>ОБЩЕГОСУДАР-СТВЕННЫЕ ВОПРОСЫ</a:t>
            </a:r>
            <a:endParaRPr lang="ru-RU" sz="2000" b="1" dirty="0">
              <a:solidFill>
                <a:schemeClr val="accent2"/>
              </a:solidFill>
              <a:latin typeface="Calibri" pitchFamily="34" charset="0"/>
            </a:endParaRPr>
          </a:p>
        </p:txBody>
      </p:sp>
      <p:sp>
        <p:nvSpPr>
          <p:cNvPr id="2054" name="Rectangle 8"/>
          <p:cNvSpPr>
            <a:spLocks noChangeArrowheads="1"/>
          </p:cNvSpPr>
          <p:nvPr/>
        </p:nvSpPr>
        <p:spPr bwMode="auto">
          <a:xfrm>
            <a:off x="3071802" y="4857760"/>
            <a:ext cx="2808287" cy="1295400"/>
          </a:xfrm>
          <a:prstGeom prst="rect">
            <a:avLst/>
          </a:prstGeom>
          <a:gradFill rotWithShape="1">
            <a:gsLst>
              <a:gs pos="0">
                <a:srgbClr val="00B050"/>
              </a:gs>
              <a:gs pos="50000">
                <a:srgbClr val="FFFFFF"/>
              </a:gs>
              <a:gs pos="100000">
                <a:srgbClr val="00B050"/>
              </a:gs>
            </a:gsLst>
            <a:lin ang="5400000" scaled="1"/>
          </a:gradFill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000" b="1" dirty="0">
                <a:solidFill>
                  <a:schemeClr val="accent2"/>
                </a:solidFill>
                <a:latin typeface="Calibri" pitchFamily="34" charset="0"/>
              </a:rPr>
              <a:t>РАСХОДЫ НА ПОДДЕРЖКУ ОТДЕЛЬНЫХ ОТРАСЛЕЙ ЭКОНОМИКИ</a:t>
            </a:r>
          </a:p>
        </p:txBody>
      </p:sp>
      <p:sp>
        <p:nvSpPr>
          <p:cNvPr id="2055" name="AutoShape 9"/>
          <p:cNvSpPr>
            <a:spLocks/>
          </p:cNvSpPr>
          <p:nvPr/>
        </p:nvSpPr>
        <p:spPr bwMode="auto">
          <a:xfrm>
            <a:off x="2339975" y="1196975"/>
            <a:ext cx="287338" cy="5400675"/>
          </a:xfrm>
          <a:prstGeom prst="leftBrace">
            <a:avLst>
              <a:gd name="adj1" fmla="val 156630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56" name="Rectangle 10"/>
          <p:cNvSpPr>
            <a:spLocks noChangeArrowheads="1"/>
          </p:cNvSpPr>
          <p:nvPr/>
        </p:nvSpPr>
        <p:spPr bwMode="auto">
          <a:xfrm>
            <a:off x="323850" y="1268413"/>
            <a:ext cx="2016125" cy="525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tIns="18000" rIns="18000" bIns="18000" anchor="ctr"/>
          <a:lstStyle/>
          <a:p>
            <a:pPr algn="ctr">
              <a:spcAft>
                <a:spcPts val="1800"/>
              </a:spcAft>
            </a:pPr>
            <a:r>
              <a:rPr lang="ru-RU" sz="2800" b="1" dirty="0">
                <a:latin typeface="Calibri" pitchFamily="34" charset="0"/>
              </a:rPr>
              <a:t>ВСЕГО</a:t>
            </a:r>
            <a:r>
              <a:rPr lang="en-US" sz="2800" b="1" dirty="0">
                <a:latin typeface="Calibri" pitchFamily="34" charset="0"/>
              </a:rPr>
              <a:t> </a:t>
            </a:r>
            <a:r>
              <a:rPr lang="ru-RU" sz="2800" b="1" dirty="0">
                <a:latin typeface="Calibri" pitchFamily="34" charset="0"/>
              </a:rPr>
              <a:t>РАСХОДОВ</a:t>
            </a:r>
          </a:p>
          <a:p>
            <a:pPr algn="ctr">
              <a:lnSpc>
                <a:spcPts val="2500"/>
              </a:lnSpc>
            </a:pPr>
            <a:r>
              <a:rPr lang="ru-RU" sz="3600" b="1" dirty="0" smtClean="0">
                <a:latin typeface="Calibri" pitchFamily="34" charset="0"/>
              </a:rPr>
              <a:t>34 054</a:t>
            </a:r>
            <a:endParaRPr lang="ru-RU" sz="3600" b="1" dirty="0">
              <a:latin typeface="Calibri" pitchFamily="34" charset="0"/>
            </a:endParaRPr>
          </a:p>
          <a:p>
            <a:pPr algn="ctr">
              <a:lnSpc>
                <a:spcPts val="2500"/>
              </a:lnSpc>
            </a:pPr>
            <a:r>
              <a:rPr lang="en-US" sz="2800" b="1" dirty="0">
                <a:latin typeface="Calibri" pitchFamily="34" charset="0"/>
              </a:rPr>
              <a:t> </a:t>
            </a:r>
            <a:r>
              <a:rPr lang="ru-RU" sz="2800" b="1" dirty="0">
                <a:latin typeface="Calibri" pitchFamily="34" charset="0"/>
              </a:rPr>
              <a:t>млн.руб.</a:t>
            </a:r>
          </a:p>
          <a:p>
            <a:pPr algn="ctr">
              <a:lnSpc>
                <a:spcPts val="2500"/>
              </a:lnSpc>
              <a:spcBef>
                <a:spcPts val="1200"/>
              </a:spcBef>
            </a:pPr>
            <a:r>
              <a:rPr lang="ru-RU" sz="2400" b="1" dirty="0">
                <a:latin typeface="Calibri" pitchFamily="34" charset="0"/>
              </a:rPr>
              <a:t>(Темп роста</a:t>
            </a:r>
            <a:endParaRPr lang="ru-RU" sz="2800" b="1" dirty="0">
              <a:latin typeface="Calibri" pitchFamily="34" charset="0"/>
            </a:endParaRPr>
          </a:p>
          <a:p>
            <a:pPr algn="ctr">
              <a:lnSpc>
                <a:spcPts val="2500"/>
              </a:lnSpc>
            </a:pPr>
            <a:r>
              <a:rPr lang="ru-RU" sz="2400" b="1" dirty="0" smtClean="0">
                <a:latin typeface="Calibri" pitchFamily="34" charset="0"/>
              </a:rPr>
              <a:t>к 1 полугодию 2016 </a:t>
            </a:r>
            <a:r>
              <a:rPr lang="ru-RU" sz="2400" b="1" dirty="0">
                <a:latin typeface="Calibri" pitchFamily="34" charset="0"/>
              </a:rPr>
              <a:t>года</a:t>
            </a:r>
            <a:r>
              <a:rPr lang="en-US" sz="2400" b="1" dirty="0">
                <a:latin typeface="Calibri" pitchFamily="34" charset="0"/>
              </a:rPr>
              <a:t> – </a:t>
            </a:r>
            <a:r>
              <a:rPr lang="ru-RU" sz="2800" b="1" dirty="0" smtClean="0">
                <a:latin typeface="Calibri" pitchFamily="34" charset="0"/>
              </a:rPr>
              <a:t>114</a:t>
            </a:r>
            <a:r>
              <a:rPr lang="en-US" sz="2800" b="1" dirty="0" smtClean="0">
                <a:latin typeface="Calibri" pitchFamily="34" charset="0"/>
              </a:rPr>
              <a:t> </a:t>
            </a:r>
            <a:r>
              <a:rPr lang="ru-RU" sz="2800" b="1" dirty="0">
                <a:latin typeface="Calibri" pitchFamily="34" charset="0"/>
              </a:rPr>
              <a:t>%</a:t>
            </a:r>
            <a:r>
              <a:rPr lang="ru-RU" sz="2400" b="1" dirty="0">
                <a:latin typeface="Calibri" pitchFamily="34" charset="0"/>
              </a:rPr>
              <a:t>; </a:t>
            </a:r>
          </a:p>
        </p:txBody>
      </p:sp>
      <p:sp>
        <p:nvSpPr>
          <p:cNvPr id="2057" name="AutoShape 13"/>
          <p:cNvSpPr>
            <a:spLocks noChangeArrowheads="1"/>
          </p:cNvSpPr>
          <p:nvPr/>
        </p:nvSpPr>
        <p:spPr bwMode="auto">
          <a:xfrm>
            <a:off x="3635375" y="2420938"/>
            <a:ext cx="720725" cy="4318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>
                <a:solidFill>
                  <a:schemeClr val="accent2"/>
                </a:solidFill>
                <a:latin typeface="Calibri" pitchFamily="34" charset="0"/>
              </a:rPr>
              <a:t>71%</a:t>
            </a:r>
            <a:endParaRPr lang="ru-RU" sz="2400" b="1" dirty="0">
              <a:solidFill>
                <a:schemeClr val="accent2"/>
              </a:solidFill>
              <a:latin typeface="Calibri" pitchFamily="34" charset="0"/>
            </a:endParaRPr>
          </a:p>
        </p:txBody>
      </p:sp>
      <p:sp>
        <p:nvSpPr>
          <p:cNvPr id="2058" name="AutoShape 14"/>
          <p:cNvSpPr>
            <a:spLocks noChangeArrowheads="1"/>
          </p:cNvSpPr>
          <p:nvPr/>
        </p:nvSpPr>
        <p:spPr bwMode="auto">
          <a:xfrm>
            <a:off x="7812360" y="3501008"/>
            <a:ext cx="719138" cy="4318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>
                <a:solidFill>
                  <a:schemeClr val="accent2"/>
                </a:solidFill>
                <a:latin typeface="Calibri" pitchFamily="34" charset="0"/>
              </a:rPr>
              <a:t>1%</a:t>
            </a:r>
            <a:endParaRPr lang="ru-RU" sz="2400" b="1" dirty="0">
              <a:solidFill>
                <a:schemeClr val="accent2"/>
              </a:solidFill>
              <a:latin typeface="Calibri" pitchFamily="34" charset="0"/>
            </a:endParaRPr>
          </a:p>
        </p:txBody>
      </p:sp>
      <p:sp>
        <p:nvSpPr>
          <p:cNvPr id="1036" name="AutoShape 15"/>
          <p:cNvSpPr>
            <a:spLocks noChangeArrowheads="1"/>
          </p:cNvSpPr>
          <p:nvPr/>
        </p:nvSpPr>
        <p:spPr bwMode="auto">
          <a:xfrm>
            <a:off x="7358063" y="4143375"/>
            <a:ext cx="719137" cy="4318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chemeClr val="accent4">
                <a:lumMod val="40000"/>
                <a:lumOff val="60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2400" b="1" dirty="0" smtClean="0">
                <a:solidFill>
                  <a:schemeClr val="accent2"/>
                </a:solidFill>
                <a:latin typeface="Calibri" pitchFamily="34" charset="0"/>
              </a:rPr>
              <a:t>3%</a:t>
            </a:r>
            <a:endParaRPr lang="ru-RU" sz="2400" b="1" dirty="0">
              <a:solidFill>
                <a:schemeClr val="accent2"/>
              </a:solidFill>
              <a:latin typeface="Calibri" pitchFamily="34" charset="0"/>
            </a:endParaRPr>
          </a:p>
        </p:txBody>
      </p:sp>
      <p:sp>
        <p:nvSpPr>
          <p:cNvPr id="2060" name="Rectangle 16"/>
          <p:cNvSpPr>
            <a:spLocks noChangeArrowheads="1"/>
          </p:cNvSpPr>
          <p:nvPr/>
        </p:nvSpPr>
        <p:spPr bwMode="auto">
          <a:xfrm>
            <a:off x="179388" y="333375"/>
            <a:ext cx="8640762" cy="863600"/>
          </a:xfrm>
          <a:prstGeom prst="rect">
            <a:avLst/>
          </a:prstGeom>
          <a:noFill/>
          <a:ln w="22225" cmpd="dbl">
            <a:noFill/>
            <a:miter lim="800000"/>
            <a:headEnd/>
            <a:tailEnd/>
          </a:ln>
        </p:spPr>
        <p:txBody>
          <a:bodyPr lIns="18000" tIns="18000" rIns="18000" bIns="18000" anchor="ctr"/>
          <a:lstStyle/>
          <a:p>
            <a:pPr algn="ctr">
              <a:lnSpc>
                <a:spcPts val="2500"/>
              </a:lnSpc>
            </a:pPr>
            <a:r>
              <a:rPr kumimoji="0" lang="ru-RU" sz="2800" b="1" dirty="0">
                <a:solidFill>
                  <a:srgbClr val="800000"/>
                </a:solidFill>
                <a:latin typeface="Calibri" pitchFamily="34" charset="0"/>
              </a:rPr>
              <a:t>Структура расходов бюджета </a:t>
            </a:r>
            <a:endParaRPr kumimoji="0" lang="en-US" sz="2800" b="1" dirty="0">
              <a:solidFill>
                <a:srgbClr val="800000"/>
              </a:solidFill>
              <a:latin typeface="Calibri" pitchFamily="34" charset="0"/>
            </a:endParaRPr>
          </a:p>
          <a:p>
            <a:pPr algn="ctr">
              <a:lnSpc>
                <a:spcPts val="2500"/>
              </a:lnSpc>
            </a:pPr>
            <a:r>
              <a:rPr kumimoji="0" lang="ru-RU" sz="2800" b="1" dirty="0">
                <a:solidFill>
                  <a:srgbClr val="800000"/>
                </a:solidFill>
                <a:latin typeface="Calibri" pitchFamily="34" charset="0"/>
              </a:rPr>
              <a:t>Удмуртской Республики за </a:t>
            </a:r>
            <a:r>
              <a:rPr kumimoji="0" lang="ru-RU" sz="2800" b="1" dirty="0" smtClean="0">
                <a:solidFill>
                  <a:srgbClr val="800000"/>
                </a:solidFill>
                <a:latin typeface="Calibri" pitchFamily="34" charset="0"/>
              </a:rPr>
              <a:t>1 полугодие 20</a:t>
            </a:r>
            <a:r>
              <a:rPr kumimoji="0" lang="en-US" sz="2800" b="1" dirty="0" smtClean="0">
                <a:solidFill>
                  <a:srgbClr val="800000"/>
                </a:solidFill>
                <a:latin typeface="Calibri" pitchFamily="34" charset="0"/>
              </a:rPr>
              <a:t>1</a:t>
            </a:r>
            <a:r>
              <a:rPr kumimoji="0" lang="ru-RU" sz="2800" b="1" dirty="0" smtClean="0">
                <a:solidFill>
                  <a:srgbClr val="800000"/>
                </a:solidFill>
                <a:latin typeface="Calibri" pitchFamily="34" charset="0"/>
              </a:rPr>
              <a:t>6 </a:t>
            </a:r>
            <a:r>
              <a:rPr kumimoji="0" lang="ru-RU" sz="2800" b="1" dirty="0">
                <a:solidFill>
                  <a:srgbClr val="800000"/>
                </a:solidFill>
                <a:latin typeface="Calibri" pitchFamily="34" charset="0"/>
              </a:rPr>
              <a:t>года</a:t>
            </a:r>
          </a:p>
        </p:txBody>
      </p:sp>
      <p:sp>
        <p:nvSpPr>
          <p:cNvPr id="2061" name="WordArt 2"/>
          <p:cNvSpPr>
            <a:spLocks noChangeArrowheads="1" noChangeShapeType="1" noTextEdit="1"/>
          </p:cNvSpPr>
          <p:nvPr/>
        </p:nvSpPr>
        <p:spPr bwMode="auto">
          <a:xfrm>
            <a:off x="3276600" y="0"/>
            <a:ext cx="5219700" cy="1889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1800" b="1" i="1" kern="10" spc="180">
                <a:ln w="9525">
                  <a:solidFill>
                    <a:srgbClr val="80808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Monotype Corsiva"/>
              </a:rPr>
              <a:t>Министерство финансов Удмуртской Республики</a:t>
            </a:r>
          </a:p>
        </p:txBody>
      </p:sp>
      <p:pic>
        <p:nvPicPr>
          <p:cNvPr id="2062" name="Picture 1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40763" y="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64" name="AutoShape 12"/>
          <p:cNvSpPr>
            <a:spLocks noChangeArrowheads="1"/>
          </p:cNvSpPr>
          <p:nvPr/>
        </p:nvSpPr>
        <p:spPr bwMode="auto">
          <a:xfrm>
            <a:off x="5000628" y="4357694"/>
            <a:ext cx="719138" cy="4318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rgbClr val="4BEC3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>
                <a:solidFill>
                  <a:schemeClr val="accent2"/>
                </a:solidFill>
                <a:latin typeface="Calibri" pitchFamily="34" charset="0"/>
              </a:rPr>
              <a:t>20%</a:t>
            </a:r>
            <a:endParaRPr lang="ru-RU" sz="2400" b="1" dirty="0">
              <a:solidFill>
                <a:schemeClr val="accent2"/>
              </a:solidFill>
              <a:latin typeface="Calibri" pitchFamily="34" charset="0"/>
            </a:endParaRPr>
          </a:p>
        </p:txBody>
      </p:sp>
      <p:sp>
        <p:nvSpPr>
          <p:cNvPr id="17" name="Rectangle 6"/>
          <p:cNvSpPr>
            <a:spLocks noChangeArrowheads="1"/>
          </p:cNvSpPr>
          <p:nvPr/>
        </p:nvSpPr>
        <p:spPr bwMode="auto">
          <a:xfrm>
            <a:off x="6012160" y="1196753"/>
            <a:ext cx="2376263" cy="504055"/>
          </a:xfrm>
          <a:prstGeom prst="rect">
            <a:avLst/>
          </a:prstGeom>
          <a:gradFill rotWithShape="1">
            <a:gsLst>
              <a:gs pos="0">
                <a:schemeClr val="bg1">
                  <a:lumMod val="75000"/>
                </a:schemeClr>
              </a:gs>
              <a:gs pos="0">
                <a:schemeClr val="bg1">
                  <a:lumMod val="65000"/>
                </a:schemeClr>
              </a:gs>
              <a:gs pos="5000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5400000" scaled="1"/>
          </a:gradFill>
          <a:ln w="25400">
            <a:solidFill>
              <a:srgbClr val="FFFF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2000" b="1" dirty="0" smtClean="0">
                <a:solidFill>
                  <a:schemeClr val="accent2"/>
                </a:solidFill>
                <a:latin typeface="Calibri" pitchFamily="34" charset="0"/>
              </a:rPr>
              <a:t>ПРОЧИЕ РАСХОДЫ</a:t>
            </a:r>
            <a:endParaRPr lang="ru-RU" sz="20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8" name="AutoShape 14"/>
          <p:cNvSpPr>
            <a:spLocks noChangeArrowheads="1"/>
          </p:cNvSpPr>
          <p:nvPr/>
        </p:nvSpPr>
        <p:spPr bwMode="auto">
          <a:xfrm>
            <a:off x="5868144" y="1772816"/>
            <a:ext cx="719138" cy="4318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>
                <a:solidFill>
                  <a:schemeClr val="accent2"/>
                </a:solidFill>
                <a:latin typeface="Calibri" pitchFamily="34" charset="0"/>
              </a:rPr>
              <a:t>5%</a:t>
            </a:r>
            <a:endParaRPr lang="ru-RU" sz="2400" b="1" dirty="0">
              <a:solidFill>
                <a:schemeClr val="accent2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85750" y="333375"/>
            <a:ext cx="8643938" cy="863600"/>
          </a:xfrm>
        </p:spPr>
        <p:txBody>
          <a:bodyPr/>
          <a:lstStyle/>
          <a:p>
            <a:pPr algn="ctr" eaLnBrk="1" hangingPunct="1">
              <a:lnSpc>
                <a:spcPts val="2500"/>
              </a:lnSpc>
            </a:pPr>
            <a:r>
              <a:rPr lang="ru-RU" sz="2800" b="1" dirty="0" smtClean="0">
                <a:solidFill>
                  <a:srgbClr val="800000"/>
                </a:solidFill>
                <a:latin typeface="Calibri" pitchFamily="34" charset="0"/>
              </a:rPr>
              <a:t>Расходы бюджета Удмуртской Республики </a:t>
            </a:r>
            <a:br>
              <a:rPr lang="ru-RU" sz="2800" b="1" dirty="0" smtClean="0">
                <a:solidFill>
                  <a:srgbClr val="800000"/>
                </a:solidFill>
                <a:latin typeface="Calibri" pitchFamily="34" charset="0"/>
              </a:rPr>
            </a:br>
            <a:r>
              <a:rPr lang="ru-RU" sz="2800" b="1" dirty="0" smtClean="0">
                <a:solidFill>
                  <a:srgbClr val="800000"/>
                </a:solidFill>
                <a:latin typeface="Calibri" pitchFamily="34" charset="0"/>
              </a:rPr>
              <a:t>за 1 полугодие 2015 и 2016 гг.</a:t>
            </a:r>
            <a:endParaRPr lang="ru-RU" sz="2800" dirty="0" smtClean="0">
              <a:solidFill>
                <a:srgbClr val="800000"/>
              </a:solidFill>
              <a:latin typeface="Calibri" pitchFamily="34" charset="0"/>
            </a:endParaRPr>
          </a:p>
        </p:txBody>
      </p:sp>
      <p:graphicFrame>
        <p:nvGraphicFramePr>
          <p:cNvPr id="858245" name="Group 133"/>
          <p:cNvGraphicFramePr>
            <a:graphicFrameLocks noGrp="1"/>
          </p:cNvGraphicFramePr>
          <p:nvPr/>
        </p:nvGraphicFramePr>
        <p:xfrm>
          <a:off x="357157" y="1268760"/>
          <a:ext cx="8429685" cy="5350290"/>
        </p:xfrm>
        <a:graphic>
          <a:graphicData uri="http://schemas.openxmlformats.org/drawingml/2006/table">
            <a:tbl>
              <a:tblPr/>
              <a:tblGrid>
                <a:gridCol w="4513520"/>
                <a:gridCol w="1295171"/>
                <a:gridCol w="1275078"/>
                <a:gridCol w="1345916"/>
              </a:tblGrid>
              <a:tr h="37429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Наименование показателя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Исполнение  за                           1 полугодие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Темп роста к уровню 2015 года, %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21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2015 г.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2016 г.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156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  РАСХОДЫ всего, в том числе: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29 931</a:t>
                      </a:r>
                    </a:p>
                  </a:txBody>
                  <a:tcPr marL="0" marR="0" marT="7200" marB="720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34 054</a:t>
                      </a:r>
                    </a:p>
                  </a:txBody>
                  <a:tcPr marL="0" marR="0" marT="7200" marB="720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114</a:t>
                      </a:r>
                    </a:p>
                  </a:txBody>
                  <a:tcPr marL="0" marR="0" marT="7200" marB="720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61451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  Расходы социальной направленности, в том числе: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22 355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24 295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109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Calibri" pitchFamily="34" charset="0"/>
                      </a:endParaRP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3945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    Образование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9 914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10 730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108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</a:tr>
              <a:tr h="4194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    Культура 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и кинематография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571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576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101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</a:tr>
              <a:tr h="4459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    Здравоохранение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5 158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5 164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100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</a:tr>
              <a:tr h="3567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    Социальная 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политика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4 684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5 188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111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</a:tr>
              <a:tr h="461577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    Физическая 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культура и спорт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492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679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138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</a:tr>
              <a:tr h="44471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    Средства 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массовой информации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96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120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125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</a:tr>
              <a:tr h="522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Межбюджетные 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трансферты </a:t>
                      </a:r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местным бюджетам 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11 724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13 308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114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10322" name="TextBox 6"/>
          <p:cNvSpPr txBox="1">
            <a:spLocks noChangeArrowheads="1"/>
          </p:cNvSpPr>
          <p:nvPr/>
        </p:nvSpPr>
        <p:spPr bwMode="auto">
          <a:xfrm>
            <a:off x="7452320" y="908720"/>
            <a:ext cx="11731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defRPr/>
            </a:pPr>
            <a:r>
              <a:rPr lang="ru-RU" sz="1600" b="1" dirty="0">
                <a:solidFill>
                  <a:schemeClr val="accent6"/>
                </a:solidFill>
                <a:latin typeface="Calibri" pitchFamily="34" charset="0"/>
              </a:rPr>
              <a:t>(млн. руб.)</a:t>
            </a:r>
          </a:p>
        </p:txBody>
      </p:sp>
      <p:sp>
        <p:nvSpPr>
          <p:cNvPr id="12388" name="WordArt 2"/>
          <p:cNvSpPr>
            <a:spLocks noChangeArrowheads="1" noChangeShapeType="1" noTextEdit="1"/>
          </p:cNvSpPr>
          <p:nvPr/>
        </p:nvSpPr>
        <p:spPr bwMode="auto">
          <a:xfrm>
            <a:off x="3276600" y="0"/>
            <a:ext cx="5219700" cy="1889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1800" b="1" i="1" kern="10" spc="180">
                <a:ln w="9525">
                  <a:solidFill>
                    <a:srgbClr val="80808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Monotype Corsiva"/>
              </a:rPr>
              <a:t>Министерство финансов Удмуртской Республики</a:t>
            </a:r>
          </a:p>
        </p:txBody>
      </p:sp>
      <p:pic>
        <p:nvPicPr>
          <p:cNvPr id="12389" name="Picture 1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40763" y="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85750" y="333375"/>
            <a:ext cx="8643938" cy="863600"/>
          </a:xfrm>
        </p:spPr>
        <p:txBody>
          <a:bodyPr/>
          <a:lstStyle/>
          <a:p>
            <a:pPr algn="ctr" eaLnBrk="1" hangingPunct="1">
              <a:lnSpc>
                <a:spcPts val="2500"/>
              </a:lnSpc>
            </a:pPr>
            <a:r>
              <a:rPr lang="ru-RU" sz="2800" b="1" dirty="0" smtClean="0">
                <a:solidFill>
                  <a:srgbClr val="800000"/>
                </a:solidFill>
                <a:latin typeface="Calibri" pitchFamily="34" charset="0"/>
              </a:rPr>
              <a:t>Расходы бюджета Удмуртской Республики </a:t>
            </a:r>
            <a:br>
              <a:rPr lang="ru-RU" sz="2800" b="1" dirty="0" smtClean="0">
                <a:solidFill>
                  <a:srgbClr val="800000"/>
                </a:solidFill>
                <a:latin typeface="Calibri" pitchFamily="34" charset="0"/>
              </a:rPr>
            </a:br>
            <a:r>
              <a:rPr lang="ru-RU" sz="2800" b="1" dirty="0" smtClean="0">
                <a:solidFill>
                  <a:srgbClr val="800000"/>
                </a:solidFill>
                <a:latin typeface="Calibri" pitchFamily="34" charset="0"/>
              </a:rPr>
              <a:t>за 1 полугодие 2015 и 2016 гг.</a:t>
            </a:r>
            <a:endParaRPr lang="ru-RU" sz="2800" dirty="0" smtClean="0">
              <a:solidFill>
                <a:srgbClr val="800000"/>
              </a:solidFill>
              <a:latin typeface="Calibri" pitchFamily="34" charset="0"/>
            </a:endParaRPr>
          </a:p>
        </p:txBody>
      </p:sp>
      <p:graphicFrame>
        <p:nvGraphicFramePr>
          <p:cNvPr id="858245" name="Group 133"/>
          <p:cNvGraphicFramePr>
            <a:graphicFrameLocks noGrp="1"/>
          </p:cNvGraphicFramePr>
          <p:nvPr/>
        </p:nvGraphicFramePr>
        <p:xfrm>
          <a:off x="428597" y="1071545"/>
          <a:ext cx="8389596" cy="5412413"/>
        </p:xfrm>
        <a:graphic>
          <a:graphicData uri="http://schemas.openxmlformats.org/drawingml/2006/table">
            <a:tbl>
              <a:tblPr/>
              <a:tblGrid>
                <a:gridCol w="4248004"/>
                <a:gridCol w="1405183"/>
                <a:gridCol w="1257269"/>
                <a:gridCol w="1479140"/>
              </a:tblGrid>
              <a:tr h="55628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Наименование показателя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Исполнение  за                           1 полугодие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Темп роста к уровню 2015 года, %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1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2015 г.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2016 г.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0657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  РАСХОДЫ всего, в том числе: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29 931</a:t>
                      </a:r>
                    </a:p>
                  </a:txBody>
                  <a:tcPr marL="0" marR="0" marT="7200" marB="720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34 054</a:t>
                      </a:r>
                    </a:p>
                  </a:txBody>
                  <a:tcPr marL="0" marR="0" marT="7200" marB="720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114</a:t>
                      </a:r>
                    </a:p>
                  </a:txBody>
                  <a:tcPr marL="0" marR="0" marT="7200" marB="720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9934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i="0" u="none" strike="noStrike" dirty="0" smtClean="0">
                          <a:solidFill>
                            <a:schemeClr val="accent6"/>
                          </a:solidFill>
                          <a:latin typeface="Calibri" pitchFamily="34" charset="0"/>
                        </a:rPr>
                        <a:t>   </a:t>
                      </a:r>
                      <a:r>
                        <a:rPr lang="ru-RU" sz="2000" b="1" i="0" u="none" strike="noStrike" kern="120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Расходы на поддержку отдельных отраслей экономики </a:t>
                      </a:r>
                      <a:r>
                        <a:rPr lang="ru-RU" sz="2000" b="1" i="1" u="none" strike="noStrike" kern="120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(с учетом капвложений)</a:t>
                      </a:r>
                      <a:endParaRPr lang="ru-RU" sz="2000" b="1" i="0" u="none" strike="noStrike" kern="1200" dirty="0">
                        <a:solidFill>
                          <a:srgbClr val="000000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accent6"/>
                          </a:solidFill>
                          <a:latin typeface="Calibri" pitchFamily="34" charset="0"/>
                        </a:rPr>
                        <a:t>5 032</a:t>
                      </a:r>
                      <a:endParaRPr lang="ru-RU" sz="2000" b="1" i="0" u="none" strike="noStrike" dirty="0">
                        <a:solidFill>
                          <a:schemeClr val="accent6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accent6"/>
                          </a:solidFill>
                          <a:latin typeface="Calibri" pitchFamily="34" charset="0"/>
                        </a:rPr>
                        <a:t>6 955</a:t>
                      </a:r>
                      <a:endParaRPr lang="ru-RU" sz="2000" b="1" i="0" u="none" strike="noStrike" dirty="0">
                        <a:solidFill>
                          <a:schemeClr val="accent6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accent6"/>
                          </a:solidFill>
                          <a:latin typeface="Calibri" pitchFamily="34" charset="0"/>
                        </a:rPr>
                        <a:t>138</a:t>
                      </a:r>
                      <a:endParaRPr lang="ru-RU" sz="2000" b="1" i="0" u="none" strike="noStrike" dirty="0">
                        <a:solidFill>
                          <a:schemeClr val="accent6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069467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i="0" u="none" strike="noStrike" dirty="0" smtClean="0">
                          <a:solidFill>
                            <a:schemeClr val="bg2"/>
                          </a:solidFill>
                          <a:latin typeface="Calibri" pitchFamily="34" charset="0"/>
                        </a:rPr>
                        <a:t> Расходы</a:t>
                      </a:r>
                      <a:r>
                        <a:rPr lang="ru-RU" sz="2000" b="1" i="0" u="none" strike="noStrike" baseline="0" dirty="0" smtClean="0">
                          <a:solidFill>
                            <a:schemeClr val="bg2"/>
                          </a:solidFill>
                          <a:latin typeface="Calibri" pitchFamily="34" charset="0"/>
                        </a:rPr>
                        <a:t> на осуществление капитальных вложений и капитального ремонта</a:t>
                      </a:r>
                      <a:endParaRPr lang="ru-RU" sz="2000" b="1" i="0" u="none" strike="noStrike" dirty="0">
                        <a:solidFill>
                          <a:schemeClr val="bg2"/>
                        </a:solidFill>
                        <a:latin typeface="Calibri" pitchFamily="34" charset="0"/>
                      </a:endParaRPr>
                    </a:p>
                  </a:txBody>
                  <a:tcPr marL="180000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E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/>
                          </a:solidFill>
                          <a:latin typeface="Calibri" pitchFamily="34" charset="0"/>
                        </a:rPr>
                        <a:t>1 262</a:t>
                      </a:r>
                      <a:endParaRPr lang="ru-RU" sz="2000" b="1" i="0" u="none" strike="noStrike" dirty="0">
                        <a:solidFill>
                          <a:schemeClr val="bg2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E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000" b="1" i="0" u="none" strike="noStrike" dirty="0" smtClean="0">
                        <a:solidFill>
                          <a:schemeClr val="bg2"/>
                        </a:solidFill>
                        <a:latin typeface="Calibri" pitchFamily="34" charset="0"/>
                      </a:endParaRPr>
                    </a:p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/>
                          </a:solidFill>
                          <a:latin typeface="Calibri" pitchFamily="34" charset="0"/>
                        </a:rPr>
                        <a:t>2 086</a:t>
                      </a:r>
                    </a:p>
                    <a:p>
                      <a:pPr algn="ctr" fontAlgn="ctr"/>
                      <a:endParaRPr lang="ru-RU" sz="2000" b="1" i="0" u="none" strike="noStrike" dirty="0">
                        <a:solidFill>
                          <a:schemeClr val="bg2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E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/>
                          </a:solidFill>
                          <a:latin typeface="Calibri" pitchFamily="34" charset="0"/>
                        </a:rPr>
                        <a:t>165</a:t>
                      </a:r>
                      <a:endParaRPr lang="ru-RU" sz="2000" b="1" i="0" u="none" strike="noStrike" dirty="0">
                        <a:solidFill>
                          <a:schemeClr val="bg2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EE6"/>
                    </a:solidFill>
                  </a:tcPr>
                </a:tc>
              </a:tr>
              <a:tr h="716654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2000" b="1" i="0" u="none" strike="noStrike" kern="1200" dirty="0" smtClean="0">
                          <a:solidFill>
                            <a:schemeClr val="bg2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Дорожный фонд Удмуртской Республики</a:t>
                      </a:r>
                      <a:endParaRPr lang="ru-RU" sz="2000" b="1" i="0" u="none" strike="noStrike" kern="1200" dirty="0">
                        <a:solidFill>
                          <a:schemeClr val="bg2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180000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E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1" u="none" strike="noStrike" dirty="0" smtClean="0">
                          <a:solidFill>
                            <a:schemeClr val="bg2"/>
                          </a:solidFill>
                          <a:latin typeface="Calibri" pitchFamily="34" charset="0"/>
                        </a:rPr>
                        <a:t>2 074</a:t>
                      </a:r>
                      <a:endParaRPr lang="ru-RU" sz="2000" b="1" i="1" u="none" strike="noStrike" dirty="0">
                        <a:solidFill>
                          <a:schemeClr val="bg2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E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1" u="none" strike="noStrike" dirty="0" smtClean="0">
                          <a:solidFill>
                            <a:schemeClr val="bg2"/>
                          </a:solidFill>
                          <a:latin typeface="Calibri" pitchFamily="34" charset="0"/>
                        </a:rPr>
                        <a:t>2 906</a:t>
                      </a:r>
                      <a:endParaRPr lang="ru-RU" sz="2000" b="1" i="1" u="none" strike="noStrike" dirty="0">
                        <a:solidFill>
                          <a:schemeClr val="bg2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E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1" u="none" strike="noStrike" dirty="0" smtClean="0">
                          <a:solidFill>
                            <a:schemeClr val="bg2"/>
                          </a:solidFill>
                          <a:latin typeface="Calibri" pitchFamily="34" charset="0"/>
                        </a:rPr>
                        <a:t>140</a:t>
                      </a:r>
                      <a:endParaRPr lang="ru-RU" sz="2000" b="1" i="1" u="none" strike="noStrike" dirty="0">
                        <a:solidFill>
                          <a:schemeClr val="bg2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EE6"/>
                    </a:solidFill>
                  </a:tcPr>
                </a:tc>
              </a:tr>
              <a:tr h="876114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2000" b="1" i="0" u="none" strike="noStrike" kern="1200" dirty="0" smtClean="0">
                          <a:solidFill>
                            <a:schemeClr val="bg2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algn="l" defTabSz="914400" rtl="0" eaLnBrk="1" fontAlgn="ctr" latinLnBrk="0" hangingPunct="1"/>
                      <a:r>
                        <a:rPr lang="ru-RU" sz="2000" b="1" i="0" u="none" strike="noStrike" kern="1200" dirty="0" smtClean="0">
                          <a:solidFill>
                            <a:schemeClr val="bg2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Господдержка АПК</a:t>
                      </a:r>
                    </a:p>
                    <a:p>
                      <a:pPr marL="0" algn="l" defTabSz="914400" rtl="0" eaLnBrk="1" fontAlgn="ctr" latinLnBrk="0" hangingPunct="1"/>
                      <a:endParaRPr lang="ru-RU" sz="2000" b="1" i="0" u="none" strike="noStrike" kern="1200" dirty="0">
                        <a:solidFill>
                          <a:schemeClr val="bg2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180000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E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1" u="none" strike="noStrike" dirty="0" smtClean="0">
                          <a:solidFill>
                            <a:schemeClr val="bg2"/>
                          </a:solidFill>
                          <a:latin typeface="Calibri" pitchFamily="34" charset="0"/>
                        </a:rPr>
                        <a:t>1 696</a:t>
                      </a:r>
                      <a:endParaRPr lang="ru-RU" sz="2000" b="1" i="1" u="none" strike="noStrike" dirty="0">
                        <a:solidFill>
                          <a:schemeClr val="bg2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E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1" u="none" strike="noStrike" dirty="0" smtClean="0">
                          <a:solidFill>
                            <a:schemeClr val="bg2"/>
                          </a:solidFill>
                          <a:latin typeface="Calibri" pitchFamily="34" charset="0"/>
                        </a:rPr>
                        <a:t>1 963</a:t>
                      </a:r>
                      <a:endParaRPr lang="ru-RU" sz="2000" b="1" i="1" u="none" strike="noStrike" dirty="0">
                        <a:solidFill>
                          <a:schemeClr val="bg2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E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1" u="none" strike="noStrike" dirty="0" smtClean="0">
                          <a:solidFill>
                            <a:schemeClr val="bg2"/>
                          </a:solidFill>
                          <a:latin typeface="Calibri" pitchFamily="34" charset="0"/>
                        </a:rPr>
                        <a:t>116</a:t>
                      </a:r>
                      <a:endParaRPr lang="ru-RU" sz="2000" b="1" i="1" u="none" strike="noStrike" dirty="0">
                        <a:solidFill>
                          <a:schemeClr val="bg2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EE6"/>
                    </a:solidFill>
                  </a:tcPr>
                </a:tc>
              </a:tr>
            </a:tbl>
          </a:graphicData>
        </a:graphic>
      </p:graphicFrame>
      <p:sp>
        <p:nvSpPr>
          <p:cNvPr id="10322" name="TextBox 6"/>
          <p:cNvSpPr txBox="1">
            <a:spLocks noChangeArrowheads="1"/>
          </p:cNvSpPr>
          <p:nvPr/>
        </p:nvSpPr>
        <p:spPr bwMode="auto">
          <a:xfrm>
            <a:off x="7643834" y="714356"/>
            <a:ext cx="11731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defRPr/>
            </a:pPr>
            <a:r>
              <a:rPr lang="ru-RU" sz="1600" b="1" dirty="0">
                <a:solidFill>
                  <a:schemeClr val="accent6"/>
                </a:solidFill>
                <a:latin typeface="Calibri" pitchFamily="34" charset="0"/>
              </a:rPr>
              <a:t>(млн. руб.)</a:t>
            </a:r>
          </a:p>
        </p:txBody>
      </p:sp>
      <p:sp>
        <p:nvSpPr>
          <p:cNvPr id="12388" name="WordArt 2"/>
          <p:cNvSpPr>
            <a:spLocks noChangeArrowheads="1" noChangeShapeType="1" noTextEdit="1"/>
          </p:cNvSpPr>
          <p:nvPr/>
        </p:nvSpPr>
        <p:spPr bwMode="auto">
          <a:xfrm>
            <a:off x="3276600" y="0"/>
            <a:ext cx="5219700" cy="1889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1800" b="1" i="1" kern="10" spc="180">
                <a:ln w="9525">
                  <a:solidFill>
                    <a:srgbClr val="80808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Monotype Corsiva"/>
              </a:rPr>
              <a:t>Министерство финансов Удмуртской Республики</a:t>
            </a:r>
          </a:p>
        </p:txBody>
      </p:sp>
      <p:pic>
        <p:nvPicPr>
          <p:cNvPr id="12389" name="Picture 1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40763" y="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85750" y="333375"/>
            <a:ext cx="8643938" cy="863600"/>
          </a:xfrm>
        </p:spPr>
        <p:txBody>
          <a:bodyPr/>
          <a:lstStyle/>
          <a:p>
            <a:pPr algn="ctr" eaLnBrk="1" hangingPunct="1">
              <a:lnSpc>
                <a:spcPts val="2500"/>
              </a:lnSpc>
            </a:pPr>
            <a:r>
              <a:rPr lang="ru-RU" sz="2800" b="1" dirty="0" smtClean="0">
                <a:solidFill>
                  <a:srgbClr val="800000"/>
                </a:solidFill>
                <a:latin typeface="Calibri" pitchFamily="34" charset="0"/>
              </a:rPr>
              <a:t>Расходы бюджета Удмуртской Республики </a:t>
            </a:r>
            <a:br>
              <a:rPr lang="ru-RU" sz="2800" b="1" dirty="0" smtClean="0">
                <a:solidFill>
                  <a:srgbClr val="800000"/>
                </a:solidFill>
                <a:latin typeface="Calibri" pitchFamily="34" charset="0"/>
              </a:rPr>
            </a:br>
            <a:r>
              <a:rPr lang="ru-RU" sz="2800" b="1" dirty="0" smtClean="0">
                <a:solidFill>
                  <a:srgbClr val="800000"/>
                </a:solidFill>
                <a:latin typeface="Calibri" pitchFamily="34" charset="0"/>
              </a:rPr>
              <a:t>за 1 полугодие 2015 и 2016 гг.</a:t>
            </a:r>
            <a:endParaRPr lang="ru-RU" sz="2800" dirty="0" smtClean="0">
              <a:solidFill>
                <a:srgbClr val="800000"/>
              </a:solidFill>
              <a:latin typeface="Calibri" pitchFamily="34" charset="0"/>
            </a:endParaRPr>
          </a:p>
        </p:txBody>
      </p:sp>
      <p:sp>
        <p:nvSpPr>
          <p:cNvPr id="10322" name="TextBox 6"/>
          <p:cNvSpPr txBox="1">
            <a:spLocks noChangeArrowheads="1"/>
          </p:cNvSpPr>
          <p:nvPr/>
        </p:nvSpPr>
        <p:spPr bwMode="auto">
          <a:xfrm>
            <a:off x="7643834" y="714356"/>
            <a:ext cx="11731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defRPr/>
            </a:pPr>
            <a:r>
              <a:rPr lang="ru-RU" sz="1600" b="1" dirty="0">
                <a:solidFill>
                  <a:schemeClr val="accent6"/>
                </a:solidFill>
                <a:latin typeface="Calibri" pitchFamily="34" charset="0"/>
              </a:rPr>
              <a:t>(млн. руб.)</a:t>
            </a:r>
          </a:p>
        </p:txBody>
      </p:sp>
      <p:sp>
        <p:nvSpPr>
          <p:cNvPr id="12388" name="WordArt 2"/>
          <p:cNvSpPr>
            <a:spLocks noChangeArrowheads="1" noChangeShapeType="1" noTextEdit="1"/>
          </p:cNvSpPr>
          <p:nvPr/>
        </p:nvSpPr>
        <p:spPr bwMode="auto">
          <a:xfrm>
            <a:off x="3276600" y="0"/>
            <a:ext cx="5219700" cy="1889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1800" b="1" i="1" kern="10" spc="180">
                <a:ln w="9525">
                  <a:solidFill>
                    <a:srgbClr val="80808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Monotype Corsiva"/>
              </a:rPr>
              <a:t>Министерство финансов Удмуртской Республики</a:t>
            </a:r>
          </a:p>
        </p:txBody>
      </p:sp>
      <p:pic>
        <p:nvPicPr>
          <p:cNvPr id="12389" name="Picture 1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40763" y="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Group 133"/>
          <p:cNvGraphicFramePr>
            <a:graphicFrameLocks noGrp="1"/>
          </p:cNvGraphicFramePr>
          <p:nvPr/>
        </p:nvGraphicFramePr>
        <p:xfrm>
          <a:off x="214282" y="1008117"/>
          <a:ext cx="8643998" cy="5777468"/>
        </p:xfrm>
        <a:graphic>
          <a:graphicData uri="http://schemas.openxmlformats.org/drawingml/2006/table">
            <a:tbl>
              <a:tblPr/>
              <a:tblGrid>
                <a:gridCol w="4572032"/>
                <a:gridCol w="1204590"/>
                <a:gridCol w="1317443"/>
                <a:gridCol w="1549933"/>
              </a:tblGrid>
              <a:tr h="44258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Наименование показателя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Исполнение за                          1 полугодие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Темп роста к уровню 2015 года, %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5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2015 г.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2016 г.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57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  РАСХОДЫ всего, в том числе: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29 931</a:t>
                      </a:r>
                    </a:p>
                  </a:txBody>
                  <a:tcPr marL="0" marR="0" marT="7200" marB="720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34 054</a:t>
                      </a:r>
                    </a:p>
                  </a:txBody>
                  <a:tcPr marL="0" marR="0" marT="7200" marB="720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114</a:t>
                      </a:r>
                    </a:p>
                  </a:txBody>
                  <a:tcPr marL="0" marR="0" marT="7200" marB="720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  <a:tr h="4840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Государственная 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поддержка АПК - всего,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из них: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1 696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1 963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116</a:t>
                      </a:r>
                      <a:endParaRPr lang="ru-RU" sz="2000" b="1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620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baseline="0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ru-RU" sz="1800" b="1" i="0" u="none" strike="noStrike" baseline="0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С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убсидии 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на 1 кг реализованного и (или) отгруженного на собственную переработку молока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540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740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1" u="none" strike="noStrike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137</a:t>
                      </a:r>
                      <a:endParaRPr lang="ru-RU" sz="2000" b="1" i="1" u="none" strike="noStrike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</a:tr>
              <a:tr h="3278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kern="1200" baseline="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Возмещение части процентной ставки по кредитам</a:t>
                      </a:r>
                      <a:endParaRPr lang="ru-RU" sz="1800" b="1" i="0" u="none" strike="noStrike" kern="1200" baseline="0" dirty="0">
                        <a:solidFill>
                          <a:srgbClr val="000000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552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391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71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</a:tr>
              <a:tr h="3278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kern="1200" baseline="0" dirty="0">
                          <a:solidFill>
                            <a:srgbClr val="000000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</a:t>
                      </a:r>
                      <a:r>
                        <a:rPr lang="ru-RU" sz="1800" b="1" i="0" u="none" strike="noStrike" kern="1200" baseline="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Несвязанная поддержка  </a:t>
                      </a:r>
                      <a:r>
                        <a:rPr lang="ru-RU" sz="1800" b="1" i="0" u="none" strike="noStrike" kern="1200" baseline="0" dirty="0">
                          <a:solidFill>
                            <a:srgbClr val="000000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в области растениеводства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381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310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81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</a:tr>
              <a:tr h="3278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kern="1200" baseline="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Приобретение и модернизация техники и оборудования</a:t>
                      </a:r>
                      <a:endParaRPr lang="ru-RU" sz="1800" b="1" i="0" u="none" strike="noStrike" kern="1200" baseline="0" dirty="0">
                        <a:solidFill>
                          <a:srgbClr val="000000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119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112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94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</a:tr>
              <a:tr h="726110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800" b="1" i="0" u="none" strike="noStrike" kern="1200" baseline="0" dirty="0">
                          <a:solidFill>
                            <a:srgbClr val="000000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</a:t>
                      </a:r>
                      <a:r>
                        <a:rPr lang="ru-RU" sz="1800" b="1" i="0" u="none" strike="noStrike" kern="1200" baseline="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Поддержка личных подсобных  хозяйств</a:t>
                      </a:r>
                      <a:endParaRPr lang="ru-RU" sz="1800" b="1" i="0" u="none" strike="noStrike" kern="1200" baseline="0" dirty="0">
                        <a:solidFill>
                          <a:srgbClr val="000000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i="0" u="none" strike="noStrike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-</a:t>
                      </a:r>
                      <a:endParaRPr lang="ru-RU" sz="2000" b="1" i="0" u="none" strike="noStrike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i="0" u="none" strike="noStrike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19</a:t>
                      </a:r>
                      <a:endParaRPr lang="ru-RU" sz="2000" b="1" i="0" u="none" strike="noStrike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i="0" u="none" strike="noStrike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-</a:t>
                      </a:r>
                      <a:endParaRPr lang="ru-RU" sz="2000" b="1" i="0" u="none" strike="noStrike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</a:tr>
              <a:tr h="405828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800" b="1" i="0" u="none" strike="noStrike" kern="1200" baseline="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Поддержка в области мелиорации сельскохозяйственных земель</a:t>
                      </a:r>
                      <a:endParaRPr lang="ru-RU" sz="1800" b="1" i="0" u="none" strike="noStrike" kern="1200" baseline="0" dirty="0">
                        <a:solidFill>
                          <a:srgbClr val="000000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i="0" u="none" strike="noStrike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-</a:t>
                      </a:r>
                      <a:endParaRPr lang="ru-RU" sz="2000" b="1" i="0" u="none" strike="noStrike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i="0" u="none" strike="noStrike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18</a:t>
                      </a:r>
                      <a:endParaRPr lang="ru-RU" sz="2000" b="1" i="0" u="none" strike="noStrike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i="0" u="none" strike="noStrike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-</a:t>
                      </a:r>
                      <a:endParaRPr lang="ru-RU" sz="2000" b="1" i="0" u="none" strike="noStrike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8072462" y="1928802"/>
            <a:ext cx="714380" cy="430887"/>
          </a:xfrm>
          <a:prstGeom prst="rect">
            <a:avLst/>
          </a:prstGeom>
          <a:solidFill>
            <a:schemeClr val="bg1"/>
          </a:solidFill>
          <a:ln w="44450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endParaRPr kumimoji="0" lang="ru-RU" sz="2200" b="1" i="1" dirty="0">
              <a:solidFill>
                <a:srgbClr val="000099"/>
              </a:solidFill>
              <a:latin typeface="Arial Black" pitchFamily="34" charset="0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49275"/>
            <a:ext cx="7772400" cy="5394325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endParaRPr lang="ru-RU" dirty="0"/>
          </a:p>
          <a:p>
            <a:pPr algn="ctr" eaLnBrk="1" hangingPunct="1">
              <a:buFontTx/>
              <a:buNone/>
              <a:defRPr/>
            </a:pPr>
            <a:endParaRPr lang="ru-RU" dirty="0"/>
          </a:p>
        </p:txBody>
      </p:sp>
      <p:sp>
        <p:nvSpPr>
          <p:cNvPr id="15363" name="WordArt 2"/>
          <p:cNvSpPr>
            <a:spLocks noChangeArrowheads="1" noChangeShapeType="1" noTextEdit="1"/>
          </p:cNvSpPr>
          <p:nvPr/>
        </p:nvSpPr>
        <p:spPr bwMode="auto">
          <a:xfrm>
            <a:off x="3276600" y="0"/>
            <a:ext cx="5219700" cy="1889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1800" b="1" i="1" kern="10" spc="180">
                <a:ln w="9525">
                  <a:solidFill>
                    <a:srgbClr val="80808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Monotype Corsiva"/>
              </a:rPr>
              <a:t>Министерство финансов Удмуртской Республики</a:t>
            </a:r>
          </a:p>
        </p:txBody>
      </p:sp>
      <p:pic>
        <p:nvPicPr>
          <p:cNvPr id="15364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40763" y="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1506" name="Диаграмма 25"/>
          <p:cNvGraphicFramePr>
            <a:graphicFrameLocks/>
          </p:cNvGraphicFramePr>
          <p:nvPr/>
        </p:nvGraphicFramePr>
        <p:xfrm>
          <a:off x="2214546" y="1785926"/>
          <a:ext cx="6591300" cy="3568700"/>
        </p:xfrm>
        <a:graphic>
          <a:graphicData uri="http://schemas.openxmlformats.org/presentationml/2006/ole">
            <p:oleObj spid="_x0000_s21506" name="Worksheet" r:id="rId4" imgW="7267643" imgH="3933915" progId="Excel.Sheet.8">
              <p:embed/>
            </p:oleObj>
          </a:graphicData>
        </a:graphic>
      </p:graphicFrame>
      <p:sp>
        <p:nvSpPr>
          <p:cNvPr id="6" name="AutoShape 7"/>
          <p:cNvSpPr>
            <a:spLocks/>
          </p:cNvSpPr>
          <p:nvPr/>
        </p:nvSpPr>
        <p:spPr bwMode="auto">
          <a:xfrm>
            <a:off x="2214546" y="1357298"/>
            <a:ext cx="358775" cy="5113337"/>
          </a:xfrm>
          <a:prstGeom prst="leftBrace">
            <a:avLst>
              <a:gd name="adj1" fmla="val 118768"/>
              <a:gd name="adj2" fmla="val 49782"/>
            </a:avLst>
          </a:prstGeom>
          <a:noFill/>
          <a:ln w="4127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kumimoji="0" lang="ru-RU" sz="2400">
              <a:solidFill>
                <a:srgbClr val="6600FF"/>
              </a:solidFill>
            </a:endParaRPr>
          </a:p>
        </p:txBody>
      </p:sp>
      <p:sp>
        <p:nvSpPr>
          <p:cNvPr id="7" name="Text Box 19"/>
          <p:cNvSpPr txBox="1">
            <a:spLocks noChangeArrowheads="1"/>
          </p:cNvSpPr>
          <p:nvPr/>
        </p:nvSpPr>
        <p:spPr bwMode="auto">
          <a:xfrm>
            <a:off x="357188" y="3000375"/>
            <a:ext cx="1547812" cy="32702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/>
          <a:p>
            <a:pPr algn="ctr" eaLnBrk="0" hangingPunct="0"/>
            <a:r>
              <a:rPr kumimoji="0" lang="ru-RU" sz="2000" b="1" i="1" dirty="0">
                <a:solidFill>
                  <a:schemeClr val="tx1">
                    <a:lumMod val="75000"/>
                  </a:schemeClr>
                </a:solidFill>
                <a:latin typeface="Arial Black" pitchFamily="34" charset="0"/>
              </a:rPr>
              <a:t>ВСЕГО: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357188" y="3500438"/>
            <a:ext cx="1785920" cy="1092607"/>
          </a:xfrm>
          <a:prstGeom prst="rect">
            <a:avLst/>
          </a:prstGeom>
          <a:solidFill>
            <a:srgbClr val="CCFFFF">
              <a:alpha val="27000"/>
            </a:srgbClr>
          </a:solidFill>
          <a:ln w="44450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ru-RU" sz="3200" b="1" i="1" dirty="0" smtClean="0">
                <a:solidFill>
                  <a:srgbClr val="000099"/>
                </a:solidFill>
                <a:latin typeface="Arial Black" pitchFamily="34" charset="0"/>
              </a:rPr>
              <a:t>13 308</a:t>
            </a:r>
          </a:p>
          <a:p>
            <a:pPr algn="ctr">
              <a:spcBef>
                <a:spcPct val="50000"/>
              </a:spcBef>
            </a:pPr>
            <a:r>
              <a:rPr kumimoji="0" lang="ru-RU" sz="2200" b="1" i="1" dirty="0" smtClean="0">
                <a:solidFill>
                  <a:srgbClr val="000099"/>
                </a:solidFill>
                <a:latin typeface="Arial Black" pitchFamily="34" charset="0"/>
              </a:rPr>
              <a:t>млн</a:t>
            </a:r>
            <a:r>
              <a:rPr kumimoji="0" lang="ru-RU" sz="2200" b="1" i="1" dirty="0">
                <a:solidFill>
                  <a:srgbClr val="000099"/>
                </a:solidFill>
                <a:latin typeface="Arial Black" pitchFamily="34" charset="0"/>
              </a:rPr>
              <a:t>. руб.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42910" y="357166"/>
            <a:ext cx="7858180" cy="748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500"/>
              </a:lnSpc>
            </a:pPr>
            <a:r>
              <a:rPr lang="ru-RU" sz="2800" b="1" dirty="0" smtClean="0">
                <a:solidFill>
                  <a:srgbClr val="800000"/>
                </a:solidFill>
                <a:latin typeface="Calibri" pitchFamily="34" charset="0"/>
                <a:ea typeface="+mj-ea"/>
                <a:cs typeface="+mj-cs"/>
              </a:rPr>
              <a:t>Межбюджетные трансферты местным бюджетам за 1 полугодие 2016 г.</a:t>
            </a:r>
            <a:endParaRPr lang="ru-RU" sz="2800" b="1" dirty="0">
              <a:solidFill>
                <a:srgbClr val="800000"/>
              </a:solidFill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4643438" y="1285860"/>
            <a:ext cx="3143272" cy="852808"/>
          </a:xfrm>
          <a:prstGeom prst="rect">
            <a:avLst/>
          </a:prstGeom>
          <a:noFill/>
          <a:ln w="22225">
            <a:solidFill>
              <a:schemeClr val="tx1">
                <a:lumMod val="75000"/>
              </a:schemeClr>
            </a:solidFill>
            <a:miter lim="800000"/>
            <a:headEnd/>
            <a:tailEnd/>
          </a:ln>
        </p:spPr>
        <p:txBody>
          <a:bodyPr wrap="square" lIns="3600" tIns="10800" rIns="3600" bIns="10800">
            <a:spAutoFit/>
          </a:bodyPr>
          <a:lstStyle/>
          <a:p>
            <a:pPr algn="ctr"/>
            <a:r>
              <a:rPr lang="ru-RU" sz="1800" b="1" dirty="0">
                <a:latin typeface="Arial Black" pitchFamily="34" charset="0"/>
              </a:rPr>
              <a:t>Субсидии и и</a:t>
            </a:r>
            <a:r>
              <a:rPr kumimoji="0" lang="ru-RU" sz="1800" b="1" dirty="0">
                <a:latin typeface="Arial Black" pitchFamily="34" charset="0"/>
              </a:rPr>
              <a:t>ные межбюджетные трансферты</a:t>
            </a:r>
            <a:r>
              <a:rPr kumimoji="0" lang="ru-RU" sz="1800" dirty="0">
                <a:latin typeface="Arial Black" pitchFamily="34" charset="0"/>
              </a:rPr>
              <a:t> </a:t>
            </a:r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6143636" y="4929198"/>
            <a:ext cx="2571750" cy="1120775"/>
          </a:xfrm>
          <a:prstGeom prst="rect">
            <a:avLst/>
          </a:prstGeom>
          <a:noFill/>
          <a:ln w="22225">
            <a:solidFill>
              <a:srgbClr val="663300"/>
            </a:solidFill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ru-RU" sz="1800" b="1" dirty="0">
                <a:solidFill>
                  <a:srgbClr val="CC3300"/>
                </a:solidFill>
                <a:latin typeface="Arial Black" pitchFamily="34" charset="0"/>
              </a:rPr>
              <a:t>Дотации на выравнивание уровня бюджетной обеспеченности</a:t>
            </a:r>
            <a:endParaRPr kumimoji="0" lang="ru-RU" sz="1800" dirty="0">
              <a:solidFill>
                <a:srgbClr val="CC3300"/>
              </a:solidFill>
              <a:latin typeface="Arial Black" pitchFamily="34" charset="0"/>
            </a:endParaRP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2500298" y="4429132"/>
            <a:ext cx="2714644" cy="1683804"/>
          </a:xfrm>
          <a:prstGeom prst="rect">
            <a:avLst/>
          </a:prstGeom>
          <a:noFill/>
          <a:ln w="22225">
            <a:solidFill>
              <a:srgbClr val="00B050"/>
            </a:solidFill>
            <a:miter lim="800000"/>
            <a:headEnd/>
            <a:tailEnd/>
          </a:ln>
        </p:spPr>
        <p:txBody>
          <a:bodyPr wrap="square" lIns="3600" tIns="10800" rIns="36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ru-RU" sz="1800" b="1" dirty="0">
                <a:solidFill>
                  <a:srgbClr val="003300"/>
                </a:solidFill>
                <a:latin typeface="Arial Black" pitchFamily="34" charset="0"/>
              </a:rPr>
              <a:t>Субвенции на исполнение отдельных переданных государственных полномочий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lling a Product or Service">
  <a:themeElements>
    <a:clrScheme name="">
      <a:dk1>
        <a:srgbClr val="000099"/>
      </a:dk1>
      <a:lt1>
        <a:srgbClr val="FFFFFF"/>
      </a:lt1>
      <a:dk2>
        <a:srgbClr val="0000CC"/>
      </a:dk2>
      <a:lt2>
        <a:srgbClr val="000099"/>
      </a:lt2>
      <a:accent1>
        <a:srgbClr val="FF0000"/>
      </a:accent1>
      <a:accent2>
        <a:srgbClr val="080808"/>
      </a:accent2>
      <a:accent3>
        <a:srgbClr val="FFFFFF"/>
      </a:accent3>
      <a:accent4>
        <a:srgbClr val="000082"/>
      </a:accent4>
      <a:accent5>
        <a:srgbClr val="FFAAAA"/>
      </a:accent5>
      <a:accent6>
        <a:srgbClr val="060606"/>
      </a:accent6>
      <a:hlink>
        <a:srgbClr val="000000"/>
      </a:hlink>
      <a:folHlink>
        <a:srgbClr val="FF0000"/>
      </a:folHlink>
    </a:clrScheme>
    <a:fontScheme name="Selling a Product or Servic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elling a Product or Service 1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6699FF"/>
        </a:accent1>
        <a:accent2>
          <a:srgbClr val="9933FF"/>
        </a:accent2>
        <a:accent3>
          <a:srgbClr val="AAAAAA"/>
        </a:accent3>
        <a:accent4>
          <a:srgbClr val="D4D4D4"/>
        </a:accent4>
        <a:accent5>
          <a:srgbClr val="B8CAFF"/>
        </a:accent5>
        <a:accent6>
          <a:srgbClr val="8A2DE7"/>
        </a:accent6>
        <a:hlink>
          <a:srgbClr val="00FFFF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lling a Product or Service 2">
        <a:dk1>
          <a:srgbClr val="000066"/>
        </a:dk1>
        <a:lt1>
          <a:srgbClr val="FFFFFF"/>
        </a:lt1>
        <a:dk2>
          <a:srgbClr val="3333FF"/>
        </a:dk2>
        <a:lt2>
          <a:srgbClr val="3399FF"/>
        </a:lt2>
        <a:accent1>
          <a:srgbClr val="66CCFF"/>
        </a:accent1>
        <a:accent2>
          <a:srgbClr val="FF66FF"/>
        </a:accent2>
        <a:accent3>
          <a:srgbClr val="FFFFFF"/>
        </a:accent3>
        <a:accent4>
          <a:srgbClr val="000056"/>
        </a:accent4>
        <a:accent5>
          <a:srgbClr val="B8E2FF"/>
        </a:accent5>
        <a:accent6>
          <a:srgbClr val="E75CE7"/>
        </a:accent6>
        <a:hlink>
          <a:srgbClr val="CC00CC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Serv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69696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C8C8C8"/>
        </a:accent6>
        <a:hlink>
          <a:srgbClr val="3333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Service 4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CC9900"/>
        </a:accent1>
        <a:accent2>
          <a:srgbClr val="996600"/>
        </a:accent2>
        <a:accent3>
          <a:srgbClr val="AAAAAA"/>
        </a:accent3>
        <a:accent4>
          <a:srgbClr val="D4D4D4"/>
        </a:accent4>
        <a:accent5>
          <a:srgbClr val="E2CAAA"/>
        </a:accent5>
        <a:accent6>
          <a:srgbClr val="8A5C00"/>
        </a:accent6>
        <a:hlink>
          <a:srgbClr val="CCCC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lling a Product or Service 5">
        <a:dk1>
          <a:srgbClr val="CC3300"/>
        </a:dk1>
        <a:lt1>
          <a:srgbClr val="FFFFFF"/>
        </a:lt1>
        <a:dk2>
          <a:srgbClr val="000000"/>
        </a:dk2>
        <a:lt2>
          <a:srgbClr val="808080"/>
        </a:lt2>
        <a:accent1>
          <a:srgbClr val="969696"/>
        </a:accent1>
        <a:accent2>
          <a:srgbClr val="DDDDDD"/>
        </a:accent2>
        <a:accent3>
          <a:srgbClr val="FFFFFF"/>
        </a:accent3>
        <a:accent4>
          <a:srgbClr val="AE2A00"/>
        </a:accent4>
        <a:accent5>
          <a:srgbClr val="C9C9C9"/>
        </a:accent5>
        <a:accent6>
          <a:srgbClr val="C8C8C8"/>
        </a:accent6>
        <a:hlink>
          <a:srgbClr val="3333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Service 6">
        <a:dk1>
          <a:srgbClr val="CC3300"/>
        </a:dk1>
        <a:lt1>
          <a:srgbClr val="FFFFFF"/>
        </a:lt1>
        <a:dk2>
          <a:srgbClr val="000000"/>
        </a:dk2>
        <a:lt2>
          <a:srgbClr val="FF3300"/>
        </a:lt2>
        <a:accent1>
          <a:srgbClr val="969696"/>
        </a:accent1>
        <a:accent2>
          <a:srgbClr val="DDDDDD"/>
        </a:accent2>
        <a:accent3>
          <a:srgbClr val="FFFFFF"/>
        </a:accent3>
        <a:accent4>
          <a:srgbClr val="AE2A00"/>
        </a:accent4>
        <a:accent5>
          <a:srgbClr val="C9C9C9"/>
        </a:accent5>
        <a:accent6>
          <a:srgbClr val="C8C8C8"/>
        </a:accent6>
        <a:hlink>
          <a:srgbClr val="3333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Service 7">
        <a:dk1>
          <a:srgbClr val="CC3300"/>
        </a:dk1>
        <a:lt1>
          <a:srgbClr val="FFFFFF"/>
        </a:lt1>
        <a:dk2>
          <a:srgbClr val="000000"/>
        </a:dk2>
        <a:lt2>
          <a:srgbClr val="FF3300"/>
        </a:lt2>
        <a:accent1>
          <a:srgbClr val="003300"/>
        </a:accent1>
        <a:accent2>
          <a:srgbClr val="CC3300"/>
        </a:accent2>
        <a:accent3>
          <a:srgbClr val="FFFFFF"/>
        </a:accent3>
        <a:accent4>
          <a:srgbClr val="AE2A00"/>
        </a:accent4>
        <a:accent5>
          <a:srgbClr val="AAADAA"/>
        </a:accent5>
        <a:accent6>
          <a:srgbClr val="B92D00"/>
        </a:accent6>
        <a:hlink>
          <a:srgbClr val="3333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Service 8">
        <a:dk1>
          <a:srgbClr val="CC3300"/>
        </a:dk1>
        <a:lt1>
          <a:srgbClr val="FFFFFF"/>
        </a:lt1>
        <a:dk2>
          <a:srgbClr val="000000"/>
        </a:dk2>
        <a:lt2>
          <a:srgbClr val="FF3300"/>
        </a:lt2>
        <a:accent1>
          <a:srgbClr val="000000"/>
        </a:accent1>
        <a:accent2>
          <a:srgbClr val="CC3300"/>
        </a:accent2>
        <a:accent3>
          <a:srgbClr val="FFFFFF"/>
        </a:accent3>
        <a:accent4>
          <a:srgbClr val="AE2A00"/>
        </a:accent4>
        <a:accent5>
          <a:srgbClr val="AAAAAA"/>
        </a:accent5>
        <a:accent6>
          <a:srgbClr val="B92D00"/>
        </a:accent6>
        <a:hlink>
          <a:srgbClr val="333333"/>
        </a:hlink>
        <a:folHlink>
          <a:srgbClr val="CC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Service 9">
        <a:dk1>
          <a:srgbClr val="CC3300"/>
        </a:dk1>
        <a:lt1>
          <a:srgbClr val="FFFFFF"/>
        </a:lt1>
        <a:dk2>
          <a:srgbClr val="000000"/>
        </a:dk2>
        <a:lt2>
          <a:srgbClr val="FF3300"/>
        </a:lt2>
        <a:accent1>
          <a:srgbClr val="000000"/>
        </a:accent1>
        <a:accent2>
          <a:srgbClr val="CC3300"/>
        </a:accent2>
        <a:accent3>
          <a:srgbClr val="FFFFFF"/>
        </a:accent3>
        <a:accent4>
          <a:srgbClr val="AE2A00"/>
        </a:accent4>
        <a:accent5>
          <a:srgbClr val="AAAAAA"/>
        </a:accent5>
        <a:accent6>
          <a:srgbClr val="B92D00"/>
        </a:accent6>
        <a:hlink>
          <a:srgbClr val="CC3300"/>
        </a:hlink>
        <a:folHlink>
          <a:srgbClr val="CC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Service 10">
        <a:dk1>
          <a:srgbClr val="CC3300"/>
        </a:dk1>
        <a:lt1>
          <a:srgbClr val="FFFFFF"/>
        </a:lt1>
        <a:dk2>
          <a:srgbClr val="000000"/>
        </a:dk2>
        <a:lt2>
          <a:srgbClr val="FF3300"/>
        </a:lt2>
        <a:accent1>
          <a:srgbClr val="000000"/>
        </a:accent1>
        <a:accent2>
          <a:srgbClr val="1C1C1C"/>
        </a:accent2>
        <a:accent3>
          <a:srgbClr val="FFFFFF"/>
        </a:accent3>
        <a:accent4>
          <a:srgbClr val="AE2A00"/>
        </a:accent4>
        <a:accent5>
          <a:srgbClr val="AAAAAA"/>
        </a:accent5>
        <a:accent6>
          <a:srgbClr val="181818"/>
        </a:accent6>
        <a:hlink>
          <a:srgbClr val="CC3300"/>
        </a:hlink>
        <a:folHlink>
          <a:srgbClr val="CC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Service 11">
        <a:dk1>
          <a:srgbClr val="CC3300"/>
        </a:dk1>
        <a:lt1>
          <a:srgbClr val="FFFFFF"/>
        </a:lt1>
        <a:dk2>
          <a:srgbClr val="000000"/>
        </a:dk2>
        <a:lt2>
          <a:srgbClr val="FF3300"/>
        </a:lt2>
        <a:accent1>
          <a:srgbClr val="000000"/>
        </a:accent1>
        <a:accent2>
          <a:srgbClr val="CC3300"/>
        </a:accent2>
        <a:accent3>
          <a:srgbClr val="FFFFFF"/>
        </a:accent3>
        <a:accent4>
          <a:srgbClr val="AE2A00"/>
        </a:accent4>
        <a:accent5>
          <a:srgbClr val="AAAAAA"/>
        </a:accent5>
        <a:accent6>
          <a:srgbClr val="B92D00"/>
        </a:accent6>
        <a:hlink>
          <a:srgbClr val="000000"/>
        </a:hlink>
        <a:folHlink>
          <a:srgbClr val="CC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Service 12">
        <a:dk1>
          <a:srgbClr val="000099"/>
        </a:dk1>
        <a:lt1>
          <a:srgbClr val="FFFFFF"/>
        </a:lt1>
        <a:dk2>
          <a:srgbClr val="003399"/>
        </a:dk2>
        <a:lt2>
          <a:srgbClr val="000099"/>
        </a:lt2>
        <a:accent1>
          <a:srgbClr val="000000"/>
        </a:accent1>
        <a:accent2>
          <a:srgbClr val="CC3300"/>
        </a:accent2>
        <a:accent3>
          <a:srgbClr val="FFFFFF"/>
        </a:accent3>
        <a:accent4>
          <a:srgbClr val="000082"/>
        </a:accent4>
        <a:accent5>
          <a:srgbClr val="AAAAAA"/>
        </a:accent5>
        <a:accent6>
          <a:srgbClr val="B92D00"/>
        </a:accent6>
        <a:hlink>
          <a:srgbClr val="000000"/>
        </a:hlink>
        <a:folHlink>
          <a:srgbClr val="CC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Service 13">
        <a:dk1>
          <a:srgbClr val="000099"/>
        </a:dk1>
        <a:lt1>
          <a:srgbClr val="FFFFFF"/>
        </a:lt1>
        <a:dk2>
          <a:srgbClr val="003399"/>
        </a:dk2>
        <a:lt2>
          <a:srgbClr val="000099"/>
        </a:lt2>
        <a:accent1>
          <a:srgbClr val="000000"/>
        </a:accent1>
        <a:accent2>
          <a:srgbClr val="FF0000"/>
        </a:accent2>
        <a:accent3>
          <a:srgbClr val="FFFFFF"/>
        </a:accent3>
        <a:accent4>
          <a:srgbClr val="000082"/>
        </a:accent4>
        <a:accent5>
          <a:srgbClr val="AAAAAA"/>
        </a:accent5>
        <a:accent6>
          <a:srgbClr val="E70000"/>
        </a:accent6>
        <a:hlink>
          <a:srgbClr val="000000"/>
        </a:hlink>
        <a:folHlink>
          <a:srgbClr val="CC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Service 14">
        <a:dk1>
          <a:srgbClr val="000099"/>
        </a:dk1>
        <a:lt1>
          <a:srgbClr val="FFFFFF"/>
        </a:lt1>
        <a:dk2>
          <a:srgbClr val="003399"/>
        </a:dk2>
        <a:lt2>
          <a:srgbClr val="000099"/>
        </a:lt2>
        <a:accent1>
          <a:srgbClr val="000000"/>
        </a:accent1>
        <a:accent2>
          <a:srgbClr val="FF0000"/>
        </a:accent2>
        <a:accent3>
          <a:srgbClr val="FFFFFF"/>
        </a:accent3>
        <a:accent4>
          <a:srgbClr val="000082"/>
        </a:accent4>
        <a:accent5>
          <a:srgbClr val="AAAAAA"/>
        </a:accent5>
        <a:accent6>
          <a:srgbClr val="E70000"/>
        </a:accent6>
        <a:hlink>
          <a:srgbClr val="FF0000"/>
        </a:hlink>
        <a:folHlink>
          <a:srgbClr val="CC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Service 15">
        <a:dk1>
          <a:srgbClr val="000099"/>
        </a:dk1>
        <a:lt1>
          <a:srgbClr val="FFFFFF"/>
        </a:lt1>
        <a:dk2>
          <a:srgbClr val="003399"/>
        </a:dk2>
        <a:lt2>
          <a:srgbClr val="000099"/>
        </a:lt2>
        <a:accent1>
          <a:srgbClr val="000000"/>
        </a:accent1>
        <a:accent2>
          <a:srgbClr val="FF0000"/>
        </a:accent2>
        <a:accent3>
          <a:srgbClr val="FFFFFF"/>
        </a:accent3>
        <a:accent4>
          <a:srgbClr val="000082"/>
        </a:accent4>
        <a:accent5>
          <a:srgbClr val="AAAAAA"/>
        </a:accent5>
        <a:accent6>
          <a:srgbClr val="E70000"/>
        </a:accent6>
        <a:hlink>
          <a:srgbClr val="FF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Service 16">
        <a:dk1>
          <a:srgbClr val="000099"/>
        </a:dk1>
        <a:lt1>
          <a:srgbClr val="FFFFFF"/>
        </a:lt1>
        <a:dk2>
          <a:srgbClr val="0000CC"/>
        </a:dk2>
        <a:lt2>
          <a:srgbClr val="000099"/>
        </a:lt2>
        <a:accent1>
          <a:srgbClr val="000000"/>
        </a:accent1>
        <a:accent2>
          <a:srgbClr val="FF0000"/>
        </a:accent2>
        <a:accent3>
          <a:srgbClr val="FFFFFF"/>
        </a:accent3>
        <a:accent4>
          <a:srgbClr val="000082"/>
        </a:accent4>
        <a:accent5>
          <a:srgbClr val="AAAAAA"/>
        </a:accent5>
        <a:accent6>
          <a:srgbClr val="E70000"/>
        </a:accent6>
        <a:hlink>
          <a:srgbClr val="FF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CC"/>
    </a:dk2>
    <a:lt2>
      <a:srgbClr val="808080"/>
    </a:lt2>
    <a:accent1>
      <a:srgbClr val="0066FF"/>
    </a:accent1>
    <a:accent2>
      <a:srgbClr val="DDDDDD"/>
    </a:accent2>
    <a:accent3>
      <a:srgbClr val="FFFFFF"/>
    </a:accent3>
    <a:accent4>
      <a:srgbClr val="000000"/>
    </a:accent4>
    <a:accent5>
      <a:srgbClr val="AAB8FF"/>
    </a:accent5>
    <a:accent6>
      <a:srgbClr val="C8C8C8"/>
    </a:accent6>
    <a:hlink>
      <a:srgbClr val="FF0066"/>
    </a:hlink>
    <a:folHlink>
      <a:srgbClr val="6699FF"/>
    </a:folHlink>
  </a:clrScheme>
  <a:fontScheme name="Selling a Product or">
    <a:majorFont>
      <a:latin typeface="Tahoma"/>
      <a:ea typeface=""/>
      <a:cs typeface=""/>
    </a:majorFont>
    <a:minorFont>
      <a:latin typeface="Tahoma"/>
      <a:ea typeface=""/>
      <a:cs typeface="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11031</TotalTime>
  <Words>540</Words>
  <Application>Microsoft Office PowerPoint</Application>
  <PresentationFormat>Экран (4:3)</PresentationFormat>
  <Paragraphs>171</Paragraphs>
  <Slides>7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Selling a Product or Service</vt:lpstr>
      <vt:lpstr>Worksheet</vt:lpstr>
      <vt:lpstr>Слайд 1</vt:lpstr>
      <vt:lpstr>Слайд 2</vt:lpstr>
      <vt:lpstr>Слайд 3</vt:lpstr>
      <vt:lpstr>Расходы бюджета Удмуртской Республики  за 1 полугодие 2015 и 2016 гг.</vt:lpstr>
      <vt:lpstr>Расходы бюджета Удмуртской Республики  за 1 полугодие 2015 и 2016 гг.</vt:lpstr>
      <vt:lpstr>Расходы бюджета Удмуртской Республики  за 1 полугодие 2015 и 2016 гг.</vt:lpstr>
      <vt:lpstr>Слайд 7</vt:lpstr>
    </vt:vector>
  </TitlesOfParts>
  <Company>MinFin UR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Kotova</cp:lastModifiedBy>
  <cp:revision>889</cp:revision>
  <dcterms:created xsi:type="dcterms:W3CDTF">2009-06-15T10:07:42Z</dcterms:created>
  <dcterms:modified xsi:type="dcterms:W3CDTF">2016-08-18T05:59:30Z</dcterms:modified>
</cp:coreProperties>
</file>